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7" r:id="rId4"/>
    <p:sldId id="259" r:id="rId5"/>
    <p:sldId id="262" r:id="rId6"/>
    <p:sldId id="261" r:id="rId7"/>
    <p:sldId id="260" r:id="rId8"/>
    <p:sldId id="263" r:id="rId9"/>
    <p:sldId id="264" r:id="rId10"/>
    <p:sldId id="266" r:id="rId11"/>
    <p:sldId id="267" r:id="rId12"/>
    <p:sldId id="268" r:id="rId13"/>
    <p:sldId id="270" r:id="rId14"/>
    <p:sldId id="269" r:id="rId15"/>
    <p:sldId id="271" r:id="rId16"/>
    <p:sldId id="274" r:id="rId17"/>
    <p:sldId id="272" r:id="rId18"/>
    <p:sldId id="289" r:id="rId19"/>
    <p:sldId id="278" r:id="rId20"/>
    <p:sldId id="273" r:id="rId21"/>
    <p:sldId id="284" r:id="rId22"/>
    <p:sldId id="283" r:id="rId23"/>
    <p:sldId id="282" r:id="rId24"/>
    <p:sldId id="287" r:id="rId25"/>
    <p:sldId id="286" r:id="rId26"/>
    <p:sldId id="285" r:id="rId27"/>
    <p:sldId id="288" r:id="rId28"/>
    <p:sldId id="280" r:id="rId29"/>
    <p:sldId id="28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5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Karim:Desktop:Tele-ophthalmology%20ultimate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Karim:Desktop:Tele-ophthalmology%20ultimate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Karim:Desktop:Tele-ophthalmology%20ultimate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Karim:Desktop:Tele-ophthalmology%20ultimate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184732126270002E-2"/>
          <c:y val="0.21554404145077699"/>
          <c:w val="0.82012404075624801"/>
          <c:h val="0.65402431561339802"/>
        </c:manualLayout>
      </c:layout>
      <c:areaChart>
        <c:grouping val="stacked"/>
        <c:varyColors val="0"/>
        <c:ser>
          <c:idx val="0"/>
          <c:order val="0"/>
          <c:tx>
            <c:strRef>
              <c:f>Sheet1!$Q$1</c:f>
              <c:strCache>
                <c:ptCount val="1"/>
                <c:pt idx="0">
                  <c:v>Optometrist</c:v>
                </c:pt>
              </c:strCache>
            </c:strRef>
          </c:tx>
          <c:cat>
            <c:numRef>
              <c:f>Sheet1!$P$2:$P$154</c:f>
              <c:numCache>
                <c:formatCode>m/d/yy</c:formatCode>
                <c:ptCount val="153"/>
                <c:pt idx="0">
                  <c:v>41000</c:v>
                </c:pt>
                <c:pt idx="1">
                  <c:v>41001</c:v>
                </c:pt>
                <c:pt idx="2">
                  <c:v>41002</c:v>
                </c:pt>
                <c:pt idx="3">
                  <c:v>41003</c:v>
                </c:pt>
                <c:pt idx="4">
                  <c:v>41004</c:v>
                </c:pt>
                <c:pt idx="5">
                  <c:v>41005</c:v>
                </c:pt>
                <c:pt idx="6">
                  <c:v>41006</c:v>
                </c:pt>
                <c:pt idx="7">
                  <c:v>41007</c:v>
                </c:pt>
                <c:pt idx="8">
                  <c:v>41008</c:v>
                </c:pt>
                <c:pt idx="9">
                  <c:v>41009</c:v>
                </c:pt>
                <c:pt idx="10">
                  <c:v>41010</c:v>
                </c:pt>
                <c:pt idx="11">
                  <c:v>41011</c:v>
                </c:pt>
                <c:pt idx="12">
                  <c:v>41012</c:v>
                </c:pt>
                <c:pt idx="13">
                  <c:v>41013</c:v>
                </c:pt>
                <c:pt idx="14">
                  <c:v>41014</c:v>
                </c:pt>
                <c:pt idx="15">
                  <c:v>41015</c:v>
                </c:pt>
                <c:pt idx="16">
                  <c:v>41016</c:v>
                </c:pt>
                <c:pt idx="17">
                  <c:v>41017</c:v>
                </c:pt>
                <c:pt idx="18">
                  <c:v>41018</c:v>
                </c:pt>
                <c:pt idx="19">
                  <c:v>41019</c:v>
                </c:pt>
                <c:pt idx="20">
                  <c:v>41020</c:v>
                </c:pt>
                <c:pt idx="21">
                  <c:v>41021</c:v>
                </c:pt>
                <c:pt idx="22">
                  <c:v>41022</c:v>
                </c:pt>
                <c:pt idx="23">
                  <c:v>41023</c:v>
                </c:pt>
                <c:pt idx="24">
                  <c:v>41024</c:v>
                </c:pt>
                <c:pt idx="25">
                  <c:v>41025</c:v>
                </c:pt>
                <c:pt idx="26">
                  <c:v>41026</c:v>
                </c:pt>
                <c:pt idx="27">
                  <c:v>41027</c:v>
                </c:pt>
                <c:pt idx="28">
                  <c:v>41028</c:v>
                </c:pt>
                <c:pt idx="29">
                  <c:v>41029</c:v>
                </c:pt>
                <c:pt idx="30">
                  <c:v>41030</c:v>
                </c:pt>
                <c:pt idx="31">
                  <c:v>41031</c:v>
                </c:pt>
                <c:pt idx="32">
                  <c:v>41032</c:v>
                </c:pt>
                <c:pt idx="33">
                  <c:v>41033</c:v>
                </c:pt>
                <c:pt idx="34">
                  <c:v>41034</c:v>
                </c:pt>
                <c:pt idx="35">
                  <c:v>41035</c:v>
                </c:pt>
                <c:pt idx="36">
                  <c:v>41036</c:v>
                </c:pt>
                <c:pt idx="37">
                  <c:v>41037</c:v>
                </c:pt>
                <c:pt idx="38">
                  <c:v>41038</c:v>
                </c:pt>
                <c:pt idx="39">
                  <c:v>41039</c:v>
                </c:pt>
                <c:pt idx="40">
                  <c:v>41040</c:v>
                </c:pt>
                <c:pt idx="41">
                  <c:v>41041</c:v>
                </c:pt>
                <c:pt idx="42">
                  <c:v>41042</c:v>
                </c:pt>
                <c:pt idx="43">
                  <c:v>41043</c:v>
                </c:pt>
                <c:pt idx="44">
                  <c:v>41044</c:v>
                </c:pt>
                <c:pt idx="45">
                  <c:v>41045</c:v>
                </c:pt>
                <c:pt idx="46">
                  <c:v>41046</c:v>
                </c:pt>
                <c:pt idx="47">
                  <c:v>41047</c:v>
                </c:pt>
                <c:pt idx="48">
                  <c:v>41048</c:v>
                </c:pt>
                <c:pt idx="49">
                  <c:v>41049</c:v>
                </c:pt>
                <c:pt idx="50">
                  <c:v>41050</c:v>
                </c:pt>
                <c:pt idx="51">
                  <c:v>41051</c:v>
                </c:pt>
                <c:pt idx="52">
                  <c:v>41052</c:v>
                </c:pt>
                <c:pt idx="53">
                  <c:v>41053</c:v>
                </c:pt>
                <c:pt idx="54">
                  <c:v>41054</c:v>
                </c:pt>
                <c:pt idx="55">
                  <c:v>41055</c:v>
                </c:pt>
                <c:pt idx="56">
                  <c:v>41056</c:v>
                </c:pt>
                <c:pt idx="57">
                  <c:v>41057</c:v>
                </c:pt>
                <c:pt idx="58">
                  <c:v>41058</c:v>
                </c:pt>
                <c:pt idx="59">
                  <c:v>41059</c:v>
                </c:pt>
                <c:pt idx="60">
                  <c:v>41060</c:v>
                </c:pt>
                <c:pt idx="61">
                  <c:v>41061</c:v>
                </c:pt>
                <c:pt idx="62">
                  <c:v>41062</c:v>
                </c:pt>
                <c:pt idx="63">
                  <c:v>41063</c:v>
                </c:pt>
                <c:pt idx="64">
                  <c:v>41064</c:v>
                </c:pt>
                <c:pt idx="65">
                  <c:v>41065</c:v>
                </c:pt>
                <c:pt idx="66">
                  <c:v>41066</c:v>
                </c:pt>
                <c:pt idx="67">
                  <c:v>41067</c:v>
                </c:pt>
                <c:pt idx="68">
                  <c:v>41068</c:v>
                </c:pt>
                <c:pt idx="69">
                  <c:v>41069</c:v>
                </c:pt>
                <c:pt idx="70">
                  <c:v>41070</c:v>
                </c:pt>
                <c:pt idx="71">
                  <c:v>41071</c:v>
                </c:pt>
                <c:pt idx="72">
                  <c:v>41072</c:v>
                </c:pt>
                <c:pt idx="73">
                  <c:v>41073</c:v>
                </c:pt>
                <c:pt idx="74">
                  <c:v>41074</c:v>
                </c:pt>
                <c:pt idx="75">
                  <c:v>41075</c:v>
                </c:pt>
                <c:pt idx="76">
                  <c:v>41076</c:v>
                </c:pt>
                <c:pt idx="77">
                  <c:v>41077</c:v>
                </c:pt>
                <c:pt idx="78">
                  <c:v>41078</c:v>
                </c:pt>
                <c:pt idx="79">
                  <c:v>41079</c:v>
                </c:pt>
                <c:pt idx="80">
                  <c:v>41080</c:v>
                </c:pt>
                <c:pt idx="81">
                  <c:v>41081</c:v>
                </c:pt>
                <c:pt idx="82">
                  <c:v>41082</c:v>
                </c:pt>
                <c:pt idx="83">
                  <c:v>41083</c:v>
                </c:pt>
                <c:pt idx="84">
                  <c:v>41084</c:v>
                </c:pt>
                <c:pt idx="85">
                  <c:v>41085</c:v>
                </c:pt>
                <c:pt idx="86">
                  <c:v>41086</c:v>
                </c:pt>
                <c:pt idx="87">
                  <c:v>41087</c:v>
                </c:pt>
                <c:pt idx="88">
                  <c:v>41088</c:v>
                </c:pt>
                <c:pt idx="89">
                  <c:v>41089</c:v>
                </c:pt>
                <c:pt idx="90">
                  <c:v>41090</c:v>
                </c:pt>
                <c:pt idx="91">
                  <c:v>41091</c:v>
                </c:pt>
                <c:pt idx="92">
                  <c:v>41092</c:v>
                </c:pt>
                <c:pt idx="93">
                  <c:v>41093</c:v>
                </c:pt>
                <c:pt idx="94">
                  <c:v>41094</c:v>
                </c:pt>
                <c:pt idx="95">
                  <c:v>41095</c:v>
                </c:pt>
                <c:pt idx="96">
                  <c:v>41096</c:v>
                </c:pt>
                <c:pt idx="97">
                  <c:v>41097</c:v>
                </c:pt>
                <c:pt idx="98">
                  <c:v>41098</c:v>
                </c:pt>
                <c:pt idx="99">
                  <c:v>41099</c:v>
                </c:pt>
                <c:pt idx="100">
                  <c:v>41100</c:v>
                </c:pt>
                <c:pt idx="101">
                  <c:v>41101</c:v>
                </c:pt>
                <c:pt idx="102">
                  <c:v>41102</c:v>
                </c:pt>
                <c:pt idx="103">
                  <c:v>41103</c:v>
                </c:pt>
                <c:pt idx="104">
                  <c:v>41104</c:v>
                </c:pt>
                <c:pt idx="105">
                  <c:v>41105</c:v>
                </c:pt>
                <c:pt idx="106">
                  <c:v>41106</c:v>
                </c:pt>
                <c:pt idx="107">
                  <c:v>41107</c:v>
                </c:pt>
                <c:pt idx="108">
                  <c:v>41108</c:v>
                </c:pt>
                <c:pt idx="109">
                  <c:v>41109</c:v>
                </c:pt>
                <c:pt idx="110">
                  <c:v>41110</c:v>
                </c:pt>
                <c:pt idx="111">
                  <c:v>41111</c:v>
                </c:pt>
                <c:pt idx="112">
                  <c:v>41112</c:v>
                </c:pt>
                <c:pt idx="113">
                  <c:v>41113</c:v>
                </c:pt>
                <c:pt idx="114">
                  <c:v>41114</c:v>
                </c:pt>
                <c:pt idx="115">
                  <c:v>41115</c:v>
                </c:pt>
                <c:pt idx="116">
                  <c:v>41116</c:v>
                </c:pt>
                <c:pt idx="117">
                  <c:v>41117</c:v>
                </c:pt>
                <c:pt idx="118">
                  <c:v>41118</c:v>
                </c:pt>
                <c:pt idx="119">
                  <c:v>41119</c:v>
                </c:pt>
                <c:pt idx="120">
                  <c:v>41120</c:v>
                </c:pt>
                <c:pt idx="121">
                  <c:v>41121</c:v>
                </c:pt>
                <c:pt idx="122">
                  <c:v>41122</c:v>
                </c:pt>
                <c:pt idx="123">
                  <c:v>41123</c:v>
                </c:pt>
                <c:pt idx="124">
                  <c:v>41124</c:v>
                </c:pt>
                <c:pt idx="125">
                  <c:v>41125</c:v>
                </c:pt>
                <c:pt idx="126">
                  <c:v>41126</c:v>
                </c:pt>
                <c:pt idx="127">
                  <c:v>41127</c:v>
                </c:pt>
                <c:pt idx="128">
                  <c:v>41128</c:v>
                </c:pt>
                <c:pt idx="129">
                  <c:v>41129</c:v>
                </c:pt>
                <c:pt idx="130">
                  <c:v>41130</c:v>
                </c:pt>
                <c:pt idx="131">
                  <c:v>41131</c:v>
                </c:pt>
                <c:pt idx="132">
                  <c:v>41132</c:v>
                </c:pt>
                <c:pt idx="133">
                  <c:v>41133</c:v>
                </c:pt>
                <c:pt idx="134">
                  <c:v>41134</c:v>
                </c:pt>
                <c:pt idx="135">
                  <c:v>41135</c:v>
                </c:pt>
                <c:pt idx="136">
                  <c:v>41136</c:v>
                </c:pt>
                <c:pt idx="137">
                  <c:v>41137</c:v>
                </c:pt>
                <c:pt idx="138">
                  <c:v>41138</c:v>
                </c:pt>
                <c:pt idx="139">
                  <c:v>41139</c:v>
                </c:pt>
                <c:pt idx="140">
                  <c:v>41140</c:v>
                </c:pt>
                <c:pt idx="141">
                  <c:v>41141</c:v>
                </c:pt>
                <c:pt idx="142">
                  <c:v>41142</c:v>
                </c:pt>
                <c:pt idx="143">
                  <c:v>41143</c:v>
                </c:pt>
                <c:pt idx="144">
                  <c:v>41144</c:v>
                </c:pt>
                <c:pt idx="145">
                  <c:v>41145</c:v>
                </c:pt>
                <c:pt idx="146">
                  <c:v>41146</c:v>
                </c:pt>
                <c:pt idx="147">
                  <c:v>41147</c:v>
                </c:pt>
                <c:pt idx="148">
                  <c:v>41148</c:v>
                </c:pt>
                <c:pt idx="149">
                  <c:v>41149</c:v>
                </c:pt>
                <c:pt idx="150">
                  <c:v>41150</c:v>
                </c:pt>
                <c:pt idx="151">
                  <c:v>41151</c:v>
                </c:pt>
                <c:pt idx="152">
                  <c:v>41152</c:v>
                </c:pt>
              </c:numCache>
            </c:numRef>
          </c:cat>
          <c:val>
            <c:numRef>
              <c:f>Sheet1!$Q$2:$Q$154</c:f>
              <c:numCache>
                <c:formatCode>General</c:formatCode>
                <c:ptCount val="153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6</c:v>
                </c:pt>
                <c:pt idx="24">
                  <c:v>6</c:v>
                </c:pt>
                <c:pt idx="25">
                  <c:v>6</c:v>
                </c:pt>
                <c:pt idx="26">
                  <c:v>8</c:v>
                </c:pt>
                <c:pt idx="27">
                  <c:v>8</c:v>
                </c:pt>
                <c:pt idx="28">
                  <c:v>8</c:v>
                </c:pt>
                <c:pt idx="29">
                  <c:v>10</c:v>
                </c:pt>
                <c:pt idx="30">
                  <c:v>12</c:v>
                </c:pt>
                <c:pt idx="31">
                  <c:v>14</c:v>
                </c:pt>
                <c:pt idx="32">
                  <c:v>16</c:v>
                </c:pt>
                <c:pt idx="33">
                  <c:v>19</c:v>
                </c:pt>
                <c:pt idx="34">
                  <c:v>20</c:v>
                </c:pt>
                <c:pt idx="35">
                  <c:v>23</c:v>
                </c:pt>
                <c:pt idx="36">
                  <c:v>23</c:v>
                </c:pt>
                <c:pt idx="37">
                  <c:v>23</c:v>
                </c:pt>
                <c:pt idx="38">
                  <c:v>24</c:v>
                </c:pt>
                <c:pt idx="39">
                  <c:v>26</c:v>
                </c:pt>
                <c:pt idx="40">
                  <c:v>26</c:v>
                </c:pt>
                <c:pt idx="41">
                  <c:v>26</c:v>
                </c:pt>
                <c:pt idx="42">
                  <c:v>26</c:v>
                </c:pt>
                <c:pt idx="43">
                  <c:v>28</c:v>
                </c:pt>
                <c:pt idx="44">
                  <c:v>28</c:v>
                </c:pt>
                <c:pt idx="45">
                  <c:v>28</c:v>
                </c:pt>
                <c:pt idx="46">
                  <c:v>28</c:v>
                </c:pt>
                <c:pt idx="47">
                  <c:v>28</c:v>
                </c:pt>
                <c:pt idx="48">
                  <c:v>29</c:v>
                </c:pt>
                <c:pt idx="49">
                  <c:v>29</c:v>
                </c:pt>
                <c:pt idx="50">
                  <c:v>31</c:v>
                </c:pt>
                <c:pt idx="51">
                  <c:v>31</c:v>
                </c:pt>
                <c:pt idx="52">
                  <c:v>31</c:v>
                </c:pt>
                <c:pt idx="53">
                  <c:v>31</c:v>
                </c:pt>
                <c:pt idx="54">
                  <c:v>32</c:v>
                </c:pt>
                <c:pt idx="55">
                  <c:v>36</c:v>
                </c:pt>
                <c:pt idx="56">
                  <c:v>36</c:v>
                </c:pt>
                <c:pt idx="57">
                  <c:v>37</c:v>
                </c:pt>
                <c:pt idx="58">
                  <c:v>37</c:v>
                </c:pt>
                <c:pt idx="59">
                  <c:v>37</c:v>
                </c:pt>
                <c:pt idx="60">
                  <c:v>38</c:v>
                </c:pt>
                <c:pt idx="61">
                  <c:v>39</c:v>
                </c:pt>
                <c:pt idx="62">
                  <c:v>39</c:v>
                </c:pt>
                <c:pt idx="63">
                  <c:v>39</c:v>
                </c:pt>
                <c:pt idx="64">
                  <c:v>39</c:v>
                </c:pt>
                <c:pt idx="65">
                  <c:v>39</c:v>
                </c:pt>
                <c:pt idx="66">
                  <c:v>40</c:v>
                </c:pt>
                <c:pt idx="67">
                  <c:v>40</c:v>
                </c:pt>
                <c:pt idx="68">
                  <c:v>43</c:v>
                </c:pt>
                <c:pt idx="69">
                  <c:v>43</c:v>
                </c:pt>
                <c:pt idx="70">
                  <c:v>43</c:v>
                </c:pt>
                <c:pt idx="71">
                  <c:v>43</c:v>
                </c:pt>
                <c:pt idx="72">
                  <c:v>43</c:v>
                </c:pt>
                <c:pt idx="73">
                  <c:v>43</c:v>
                </c:pt>
                <c:pt idx="74">
                  <c:v>43</c:v>
                </c:pt>
                <c:pt idx="75">
                  <c:v>43</c:v>
                </c:pt>
                <c:pt idx="76">
                  <c:v>43</c:v>
                </c:pt>
                <c:pt idx="77">
                  <c:v>43</c:v>
                </c:pt>
                <c:pt idx="78">
                  <c:v>43</c:v>
                </c:pt>
                <c:pt idx="79">
                  <c:v>44</c:v>
                </c:pt>
                <c:pt idx="80">
                  <c:v>44</c:v>
                </c:pt>
                <c:pt idx="81">
                  <c:v>45</c:v>
                </c:pt>
                <c:pt idx="82">
                  <c:v>45</c:v>
                </c:pt>
                <c:pt idx="83">
                  <c:v>45</c:v>
                </c:pt>
                <c:pt idx="84">
                  <c:v>45</c:v>
                </c:pt>
                <c:pt idx="85">
                  <c:v>45</c:v>
                </c:pt>
                <c:pt idx="86">
                  <c:v>45</c:v>
                </c:pt>
                <c:pt idx="87">
                  <c:v>45</c:v>
                </c:pt>
                <c:pt idx="88">
                  <c:v>45</c:v>
                </c:pt>
                <c:pt idx="89">
                  <c:v>45</c:v>
                </c:pt>
                <c:pt idx="90">
                  <c:v>45</c:v>
                </c:pt>
                <c:pt idx="91">
                  <c:v>45</c:v>
                </c:pt>
                <c:pt idx="92">
                  <c:v>45</c:v>
                </c:pt>
                <c:pt idx="93">
                  <c:v>45</c:v>
                </c:pt>
                <c:pt idx="94">
                  <c:v>45</c:v>
                </c:pt>
                <c:pt idx="95">
                  <c:v>46</c:v>
                </c:pt>
                <c:pt idx="96">
                  <c:v>46</c:v>
                </c:pt>
                <c:pt idx="97">
                  <c:v>46</c:v>
                </c:pt>
                <c:pt idx="98">
                  <c:v>46</c:v>
                </c:pt>
                <c:pt idx="99">
                  <c:v>46</c:v>
                </c:pt>
                <c:pt idx="100">
                  <c:v>46</c:v>
                </c:pt>
                <c:pt idx="101">
                  <c:v>46</c:v>
                </c:pt>
                <c:pt idx="102">
                  <c:v>46</c:v>
                </c:pt>
                <c:pt idx="103">
                  <c:v>46</c:v>
                </c:pt>
                <c:pt idx="104">
                  <c:v>46</c:v>
                </c:pt>
                <c:pt idx="105">
                  <c:v>46</c:v>
                </c:pt>
                <c:pt idx="106">
                  <c:v>46</c:v>
                </c:pt>
                <c:pt idx="107">
                  <c:v>47</c:v>
                </c:pt>
                <c:pt idx="108">
                  <c:v>47</c:v>
                </c:pt>
                <c:pt idx="109">
                  <c:v>47</c:v>
                </c:pt>
                <c:pt idx="110">
                  <c:v>48</c:v>
                </c:pt>
                <c:pt idx="111">
                  <c:v>48</c:v>
                </c:pt>
                <c:pt idx="112">
                  <c:v>48</c:v>
                </c:pt>
                <c:pt idx="113">
                  <c:v>50</c:v>
                </c:pt>
                <c:pt idx="114">
                  <c:v>50</c:v>
                </c:pt>
                <c:pt idx="115">
                  <c:v>50</c:v>
                </c:pt>
                <c:pt idx="116">
                  <c:v>50</c:v>
                </c:pt>
                <c:pt idx="117">
                  <c:v>50</c:v>
                </c:pt>
                <c:pt idx="118">
                  <c:v>50</c:v>
                </c:pt>
                <c:pt idx="119">
                  <c:v>50</c:v>
                </c:pt>
                <c:pt idx="120">
                  <c:v>50</c:v>
                </c:pt>
                <c:pt idx="121">
                  <c:v>50</c:v>
                </c:pt>
                <c:pt idx="122">
                  <c:v>50</c:v>
                </c:pt>
                <c:pt idx="123">
                  <c:v>52</c:v>
                </c:pt>
                <c:pt idx="124">
                  <c:v>52</c:v>
                </c:pt>
                <c:pt idx="125">
                  <c:v>52</c:v>
                </c:pt>
                <c:pt idx="126">
                  <c:v>52</c:v>
                </c:pt>
                <c:pt idx="127">
                  <c:v>52</c:v>
                </c:pt>
                <c:pt idx="128">
                  <c:v>52</c:v>
                </c:pt>
                <c:pt idx="129">
                  <c:v>52</c:v>
                </c:pt>
                <c:pt idx="130">
                  <c:v>52</c:v>
                </c:pt>
                <c:pt idx="131">
                  <c:v>52</c:v>
                </c:pt>
                <c:pt idx="132">
                  <c:v>52</c:v>
                </c:pt>
                <c:pt idx="133">
                  <c:v>52</c:v>
                </c:pt>
                <c:pt idx="134">
                  <c:v>53</c:v>
                </c:pt>
                <c:pt idx="135">
                  <c:v>53</c:v>
                </c:pt>
                <c:pt idx="136">
                  <c:v>54</c:v>
                </c:pt>
                <c:pt idx="137">
                  <c:v>54</c:v>
                </c:pt>
                <c:pt idx="138">
                  <c:v>56</c:v>
                </c:pt>
                <c:pt idx="139">
                  <c:v>56</c:v>
                </c:pt>
                <c:pt idx="140">
                  <c:v>56</c:v>
                </c:pt>
                <c:pt idx="141">
                  <c:v>57</c:v>
                </c:pt>
                <c:pt idx="142">
                  <c:v>57</c:v>
                </c:pt>
                <c:pt idx="143">
                  <c:v>57</c:v>
                </c:pt>
                <c:pt idx="144">
                  <c:v>57</c:v>
                </c:pt>
                <c:pt idx="145">
                  <c:v>58</c:v>
                </c:pt>
                <c:pt idx="146">
                  <c:v>58</c:v>
                </c:pt>
                <c:pt idx="147">
                  <c:v>58</c:v>
                </c:pt>
                <c:pt idx="148">
                  <c:v>59</c:v>
                </c:pt>
                <c:pt idx="149">
                  <c:v>59</c:v>
                </c:pt>
                <c:pt idx="150">
                  <c:v>59</c:v>
                </c:pt>
                <c:pt idx="151">
                  <c:v>59</c:v>
                </c:pt>
                <c:pt idx="152">
                  <c:v>59</c:v>
                </c:pt>
              </c:numCache>
            </c:numRef>
          </c:val>
        </c:ser>
        <c:ser>
          <c:idx val="1"/>
          <c:order val="1"/>
          <c:tx>
            <c:strRef>
              <c:f>Sheet1!$R$1</c:f>
              <c:strCache>
                <c:ptCount val="1"/>
                <c:pt idx="0">
                  <c:v>Hospital DMO</c:v>
                </c:pt>
              </c:strCache>
            </c:strRef>
          </c:tx>
          <c:cat>
            <c:numRef>
              <c:f>Sheet1!$P$2:$P$154</c:f>
              <c:numCache>
                <c:formatCode>m/d/yy</c:formatCode>
                <c:ptCount val="153"/>
                <c:pt idx="0">
                  <c:v>41000</c:v>
                </c:pt>
                <c:pt idx="1">
                  <c:v>41001</c:v>
                </c:pt>
                <c:pt idx="2">
                  <c:v>41002</c:v>
                </c:pt>
                <c:pt idx="3">
                  <c:v>41003</c:v>
                </c:pt>
                <c:pt idx="4">
                  <c:v>41004</c:v>
                </c:pt>
                <c:pt idx="5">
                  <c:v>41005</c:v>
                </c:pt>
                <c:pt idx="6">
                  <c:v>41006</c:v>
                </c:pt>
                <c:pt idx="7">
                  <c:v>41007</c:v>
                </c:pt>
                <c:pt idx="8">
                  <c:v>41008</c:v>
                </c:pt>
                <c:pt idx="9">
                  <c:v>41009</c:v>
                </c:pt>
                <c:pt idx="10">
                  <c:v>41010</c:v>
                </c:pt>
                <c:pt idx="11">
                  <c:v>41011</c:v>
                </c:pt>
                <c:pt idx="12">
                  <c:v>41012</c:v>
                </c:pt>
                <c:pt idx="13">
                  <c:v>41013</c:v>
                </c:pt>
                <c:pt idx="14">
                  <c:v>41014</c:v>
                </c:pt>
                <c:pt idx="15">
                  <c:v>41015</c:v>
                </c:pt>
                <c:pt idx="16">
                  <c:v>41016</c:v>
                </c:pt>
                <c:pt idx="17">
                  <c:v>41017</c:v>
                </c:pt>
                <c:pt idx="18">
                  <c:v>41018</c:v>
                </c:pt>
                <c:pt idx="19">
                  <c:v>41019</c:v>
                </c:pt>
                <c:pt idx="20">
                  <c:v>41020</c:v>
                </c:pt>
                <c:pt idx="21">
                  <c:v>41021</c:v>
                </c:pt>
                <c:pt idx="22">
                  <c:v>41022</c:v>
                </c:pt>
                <c:pt idx="23">
                  <c:v>41023</c:v>
                </c:pt>
                <c:pt idx="24">
                  <c:v>41024</c:v>
                </c:pt>
                <c:pt idx="25">
                  <c:v>41025</c:v>
                </c:pt>
                <c:pt idx="26">
                  <c:v>41026</c:v>
                </c:pt>
                <c:pt idx="27">
                  <c:v>41027</c:v>
                </c:pt>
                <c:pt idx="28">
                  <c:v>41028</c:v>
                </c:pt>
                <c:pt idx="29">
                  <c:v>41029</c:v>
                </c:pt>
                <c:pt idx="30">
                  <c:v>41030</c:v>
                </c:pt>
                <c:pt idx="31">
                  <c:v>41031</c:v>
                </c:pt>
                <c:pt idx="32">
                  <c:v>41032</c:v>
                </c:pt>
                <c:pt idx="33">
                  <c:v>41033</c:v>
                </c:pt>
                <c:pt idx="34">
                  <c:v>41034</c:v>
                </c:pt>
                <c:pt idx="35">
                  <c:v>41035</c:v>
                </c:pt>
                <c:pt idx="36">
                  <c:v>41036</c:v>
                </c:pt>
                <c:pt idx="37">
                  <c:v>41037</c:v>
                </c:pt>
                <c:pt idx="38">
                  <c:v>41038</c:v>
                </c:pt>
                <c:pt idx="39">
                  <c:v>41039</c:v>
                </c:pt>
                <c:pt idx="40">
                  <c:v>41040</c:v>
                </c:pt>
                <c:pt idx="41">
                  <c:v>41041</c:v>
                </c:pt>
                <c:pt idx="42">
                  <c:v>41042</c:v>
                </c:pt>
                <c:pt idx="43">
                  <c:v>41043</c:v>
                </c:pt>
                <c:pt idx="44">
                  <c:v>41044</c:v>
                </c:pt>
                <c:pt idx="45">
                  <c:v>41045</c:v>
                </c:pt>
                <c:pt idx="46">
                  <c:v>41046</c:v>
                </c:pt>
                <c:pt idx="47">
                  <c:v>41047</c:v>
                </c:pt>
                <c:pt idx="48">
                  <c:v>41048</c:v>
                </c:pt>
                <c:pt idx="49">
                  <c:v>41049</c:v>
                </c:pt>
                <c:pt idx="50">
                  <c:v>41050</c:v>
                </c:pt>
                <c:pt idx="51">
                  <c:v>41051</c:v>
                </c:pt>
                <c:pt idx="52">
                  <c:v>41052</c:v>
                </c:pt>
                <c:pt idx="53">
                  <c:v>41053</c:v>
                </c:pt>
                <c:pt idx="54">
                  <c:v>41054</c:v>
                </c:pt>
                <c:pt idx="55">
                  <c:v>41055</c:v>
                </c:pt>
                <c:pt idx="56">
                  <c:v>41056</c:v>
                </c:pt>
                <c:pt idx="57">
                  <c:v>41057</c:v>
                </c:pt>
                <c:pt idx="58">
                  <c:v>41058</c:v>
                </c:pt>
                <c:pt idx="59">
                  <c:v>41059</c:v>
                </c:pt>
                <c:pt idx="60">
                  <c:v>41060</c:v>
                </c:pt>
                <c:pt idx="61">
                  <c:v>41061</c:v>
                </c:pt>
                <c:pt idx="62">
                  <c:v>41062</c:v>
                </c:pt>
                <c:pt idx="63">
                  <c:v>41063</c:v>
                </c:pt>
                <c:pt idx="64">
                  <c:v>41064</c:v>
                </c:pt>
                <c:pt idx="65">
                  <c:v>41065</c:v>
                </c:pt>
                <c:pt idx="66">
                  <c:v>41066</c:v>
                </c:pt>
                <c:pt idx="67">
                  <c:v>41067</c:v>
                </c:pt>
                <c:pt idx="68">
                  <c:v>41068</c:v>
                </c:pt>
                <c:pt idx="69">
                  <c:v>41069</c:v>
                </c:pt>
                <c:pt idx="70">
                  <c:v>41070</c:v>
                </c:pt>
                <c:pt idx="71">
                  <c:v>41071</c:v>
                </c:pt>
                <c:pt idx="72">
                  <c:v>41072</c:v>
                </c:pt>
                <c:pt idx="73">
                  <c:v>41073</c:v>
                </c:pt>
                <c:pt idx="74">
                  <c:v>41074</c:v>
                </c:pt>
                <c:pt idx="75">
                  <c:v>41075</c:v>
                </c:pt>
                <c:pt idx="76">
                  <c:v>41076</c:v>
                </c:pt>
                <c:pt idx="77">
                  <c:v>41077</c:v>
                </c:pt>
                <c:pt idx="78">
                  <c:v>41078</c:v>
                </c:pt>
                <c:pt idx="79">
                  <c:v>41079</c:v>
                </c:pt>
                <c:pt idx="80">
                  <c:v>41080</c:v>
                </c:pt>
                <c:pt idx="81">
                  <c:v>41081</c:v>
                </c:pt>
                <c:pt idx="82">
                  <c:v>41082</c:v>
                </c:pt>
                <c:pt idx="83">
                  <c:v>41083</c:v>
                </c:pt>
                <c:pt idx="84">
                  <c:v>41084</c:v>
                </c:pt>
                <c:pt idx="85">
                  <c:v>41085</c:v>
                </c:pt>
                <c:pt idx="86">
                  <c:v>41086</c:v>
                </c:pt>
                <c:pt idx="87">
                  <c:v>41087</c:v>
                </c:pt>
                <c:pt idx="88">
                  <c:v>41088</c:v>
                </c:pt>
                <c:pt idx="89">
                  <c:v>41089</c:v>
                </c:pt>
                <c:pt idx="90">
                  <c:v>41090</c:v>
                </c:pt>
                <c:pt idx="91">
                  <c:v>41091</c:v>
                </c:pt>
                <c:pt idx="92">
                  <c:v>41092</c:v>
                </c:pt>
                <c:pt idx="93">
                  <c:v>41093</c:v>
                </c:pt>
                <c:pt idx="94">
                  <c:v>41094</c:v>
                </c:pt>
                <c:pt idx="95">
                  <c:v>41095</c:v>
                </c:pt>
                <c:pt idx="96">
                  <c:v>41096</c:v>
                </c:pt>
                <c:pt idx="97">
                  <c:v>41097</c:v>
                </c:pt>
                <c:pt idx="98">
                  <c:v>41098</c:v>
                </c:pt>
                <c:pt idx="99">
                  <c:v>41099</c:v>
                </c:pt>
                <c:pt idx="100">
                  <c:v>41100</c:v>
                </c:pt>
                <c:pt idx="101">
                  <c:v>41101</c:v>
                </c:pt>
                <c:pt idx="102">
                  <c:v>41102</c:v>
                </c:pt>
                <c:pt idx="103">
                  <c:v>41103</c:v>
                </c:pt>
                <c:pt idx="104">
                  <c:v>41104</c:v>
                </c:pt>
                <c:pt idx="105">
                  <c:v>41105</c:v>
                </c:pt>
                <c:pt idx="106">
                  <c:v>41106</c:v>
                </c:pt>
                <c:pt idx="107">
                  <c:v>41107</c:v>
                </c:pt>
                <c:pt idx="108">
                  <c:v>41108</c:v>
                </c:pt>
                <c:pt idx="109">
                  <c:v>41109</c:v>
                </c:pt>
                <c:pt idx="110">
                  <c:v>41110</c:v>
                </c:pt>
                <c:pt idx="111">
                  <c:v>41111</c:v>
                </c:pt>
                <c:pt idx="112">
                  <c:v>41112</c:v>
                </c:pt>
                <c:pt idx="113">
                  <c:v>41113</c:v>
                </c:pt>
                <c:pt idx="114">
                  <c:v>41114</c:v>
                </c:pt>
                <c:pt idx="115">
                  <c:v>41115</c:v>
                </c:pt>
                <c:pt idx="116">
                  <c:v>41116</c:v>
                </c:pt>
                <c:pt idx="117">
                  <c:v>41117</c:v>
                </c:pt>
                <c:pt idx="118">
                  <c:v>41118</c:v>
                </c:pt>
                <c:pt idx="119">
                  <c:v>41119</c:v>
                </c:pt>
                <c:pt idx="120">
                  <c:v>41120</c:v>
                </c:pt>
                <c:pt idx="121">
                  <c:v>41121</c:v>
                </c:pt>
                <c:pt idx="122">
                  <c:v>41122</c:v>
                </c:pt>
                <c:pt idx="123">
                  <c:v>41123</c:v>
                </c:pt>
                <c:pt idx="124">
                  <c:v>41124</c:v>
                </c:pt>
                <c:pt idx="125">
                  <c:v>41125</c:v>
                </c:pt>
                <c:pt idx="126">
                  <c:v>41126</c:v>
                </c:pt>
                <c:pt idx="127">
                  <c:v>41127</c:v>
                </c:pt>
                <c:pt idx="128">
                  <c:v>41128</c:v>
                </c:pt>
                <c:pt idx="129">
                  <c:v>41129</c:v>
                </c:pt>
                <c:pt idx="130">
                  <c:v>41130</c:v>
                </c:pt>
                <c:pt idx="131">
                  <c:v>41131</c:v>
                </c:pt>
                <c:pt idx="132">
                  <c:v>41132</c:v>
                </c:pt>
                <c:pt idx="133">
                  <c:v>41133</c:v>
                </c:pt>
                <c:pt idx="134">
                  <c:v>41134</c:v>
                </c:pt>
                <c:pt idx="135">
                  <c:v>41135</c:v>
                </c:pt>
                <c:pt idx="136">
                  <c:v>41136</c:v>
                </c:pt>
                <c:pt idx="137">
                  <c:v>41137</c:v>
                </c:pt>
                <c:pt idx="138">
                  <c:v>41138</c:v>
                </c:pt>
                <c:pt idx="139">
                  <c:v>41139</c:v>
                </c:pt>
                <c:pt idx="140">
                  <c:v>41140</c:v>
                </c:pt>
                <c:pt idx="141">
                  <c:v>41141</c:v>
                </c:pt>
                <c:pt idx="142">
                  <c:v>41142</c:v>
                </c:pt>
                <c:pt idx="143">
                  <c:v>41143</c:v>
                </c:pt>
                <c:pt idx="144">
                  <c:v>41144</c:v>
                </c:pt>
                <c:pt idx="145">
                  <c:v>41145</c:v>
                </c:pt>
                <c:pt idx="146">
                  <c:v>41146</c:v>
                </c:pt>
                <c:pt idx="147">
                  <c:v>41147</c:v>
                </c:pt>
                <c:pt idx="148">
                  <c:v>41148</c:v>
                </c:pt>
                <c:pt idx="149">
                  <c:v>41149</c:v>
                </c:pt>
                <c:pt idx="150">
                  <c:v>41150</c:v>
                </c:pt>
                <c:pt idx="151">
                  <c:v>41151</c:v>
                </c:pt>
                <c:pt idx="152">
                  <c:v>41152</c:v>
                </c:pt>
              </c:numCache>
            </c:numRef>
          </c:cat>
          <c:val>
            <c:numRef>
              <c:f>Sheet1!$R$2:$R$154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6</c:v>
                </c:pt>
                <c:pt idx="95">
                  <c:v>6</c:v>
                </c:pt>
                <c:pt idx="96">
                  <c:v>6</c:v>
                </c:pt>
                <c:pt idx="97">
                  <c:v>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6</c:v>
                </c:pt>
                <c:pt idx="102">
                  <c:v>6</c:v>
                </c:pt>
                <c:pt idx="103">
                  <c:v>6</c:v>
                </c:pt>
                <c:pt idx="104">
                  <c:v>6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7</c:v>
                </c:pt>
                <c:pt idx="109">
                  <c:v>7</c:v>
                </c:pt>
                <c:pt idx="110">
                  <c:v>7</c:v>
                </c:pt>
                <c:pt idx="111">
                  <c:v>7</c:v>
                </c:pt>
                <c:pt idx="112">
                  <c:v>7</c:v>
                </c:pt>
                <c:pt idx="113">
                  <c:v>7</c:v>
                </c:pt>
                <c:pt idx="114">
                  <c:v>8</c:v>
                </c:pt>
                <c:pt idx="115">
                  <c:v>8</c:v>
                </c:pt>
                <c:pt idx="116">
                  <c:v>8</c:v>
                </c:pt>
                <c:pt idx="117">
                  <c:v>10</c:v>
                </c:pt>
                <c:pt idx="118">
                  <c:v>10</c:v>
                </c:pt>
                <c:pt idx="119">
                  <c:v>10</c:v>
                </c:pt>
                <c:pt idx="120">
                  <c:v>10</c:v>
                </c:pt>
                <c:pt idx="121">
                  <c:v>10</c:v>
                </c:pt>
                <c:pt idx="122">
                  <c:v>10</c:v>
                </c:pt>
                <c:pt idx="123">
                  <c:v>10</c:v>
                </c:pt>
                <c:pt idx="124">
                  <c:v>11</c:v>
                </c:pt>
                <c:pt idx="125">
                  <c:v>11</c:v>
                </c:pt>
                <c:pt idx="126">
                  <c:v>11</c:v>
                </c:pt>
                <c:pt idx="127">
                  <c:v>11</c:v>
                </c:pt>
                <c:pt idx="128">
                  <c:v>11</c:v>
                </c:pt>
                <c:pt idx="129">
                  <c:v>12</c:v>
                </c:pt>
                <c:pt idx="130">
                  <c:v>12</c:v>
                </c:pt>
                <c:pt idx="131">
                  <c:v>12</c:v>
                </c:pt>
                <c:pt idx="132">
                  <c:v>12</c:v>
                </c:pt>
                <c:pt idx="133">
                  <c:v>12</c:v>
                </c:pt>
                <c:pt idx="134">
                  <c:v>13</c:v>
                </c:pt>
                <c:pt idx="135">
                  <c:v>13</c:v>
                </c:pt>
                <c:pt idx="136">
                  <c:v>14</c:v>
                </c:pt>
                <c:pt idx="137">
                  <c:v>15</c:v>
                </c:pt>
                <c:pt idx="138">
                  <c:v>20</c:v>
                </c:pt>
                <c:pt idx="139">
                  <c:v>20</c:v>
                </c:pt>
                <c:pt idx="140">
                  <c:v>20</c:v>
                </c:pt>
                <c:pt idx="141">
                  <c:v>21</c:v>
                </c:pt>
                <c:pt idx="142">
                  <c:v>22</c:v>
                </c:pt>
                <c:pt idx="143">
                  <c:v>22</c:v>
                </c:pt>
                <c:pt idx="144">
                  <c:v>22</c:v>
                </c:pt>
                <c:pt idx="145">
                  <c:v>22</c:v>
                </c:pt>
                <c:pt idx="146">
                  <c:v>22</c:v>
                </c:pt>
                <c:pt idx="147">
                  <c:v>22</c:v>
                </c:pt>
                <c:pt idx="148">
                  <c:v>23</c:v>
                </c:pt>
                <c:pt idx="149">
                  <c:v>23</c:v>
                </c:pt>
                <c:pt idx="150">
                  <c:v>23</c:v>
                </c:pt>
                <c:pt idx="151">
                  <c:v>23</c:v>
                </c:pt>
                <c:pt idx="152">
                  <c:v>23</c:v>
                </c:pt>
              </c:numCache>
            </c:numRef>
          </c:val>
        </c:ser>
        <c:ser>
          <c:idx val="2"/>
          <c:order val="2"/>
          <c:tx>
            <c:strRef>
              <c:f>Sheet1!$S$1</c:f>
              <c:strCache>
                <c:ptCount val="1"/>
                <c:pt idx="0">
                  <c:v>GP - AMS</c:v>
                </c:pt>
              </c:strCache>
            </c:strRef>
          </c:tx>
          <c:cat>
            <c:numRef>
              <c:f>Sheet1!$P$2:$P$154</c:f>
              <c:numCache>
                <c:formatCode>m/d/yy</c:formatCode>
                <c:ptCount val="153"/>
                <c:pt idx="0">
                  <c:v>41000</c:v>
                </c:pt>
                <c:pt idx="1">
                  <c:v>41001</c:v>
                </c:pt>
                <c:pt idx="2">
                  <c:v>41002</c:v>
                </c:pt>
                <c:pt idx="3">
                  <c:v>41003</c:v>
                </c:pt>
                <c:pt idx="4">
                  <c:v>41004</c:v>
                </c:pt>
                <c:pt idx="5">
                  <c:v>41005</c:v>
                </c:pt>
                <c:pt idx="6">
                  <c:v>41006</c:v>
                </c:pt>
                <c:pt idx="7">
                  <c:v>41007</c:v>
                </c:pt>
                <c:pt idx="8">
                  <c:v>41008</c:v>
                </c:pt>
                <c:pt idx="9">
                  <c:v>41009</c:v>
                </c:pt>
                <c:pt idx="10">
                  <c:v>41010</c:v>
                </c:pt>
                <c:pt idx="11">
                  <c:v>41011</c:v>
                </c:pt>
                <c:pt idx="12">
                  <c:v>41012</c:v>
                </c:pt>
                <c:pt idx="13">
                  <c:v>41013</c:v>
                </c:pt>
                <c:pt idx="14">
                  <c:v>41014</c:v>
                </c:pt>
                <c:pt idx="15">
                  <c:v>41015</c:v>
                </c:pt>
                <c:pt idx="16">
                  <c:v>41016</c:v>
                </c:pt>
                <c:pt idx="17">
                  <c:v>41017</c:v>
                </c:pt>
                <c:pt idx="18">
                  <c:v>41018</c:v>
                </c:pt>
                <c:pt idx="19">
                  <c:v>41019</c:v>
                </c:pt>
                <c:pt idx="20">
                  <c:v>41020</c:v>
                </c:pt>
                <c:pt idx="21">
                  <c:v>41021</c:v>
                </c:pt>
                <c:pt idx="22">
                  <c:v>41022</c:v>
                </c:pt>
                <c:pt idx="23">
                  <c:v>41023</c:v>
                </c:pt>
                <c:pt idx="24">
                  <c:v>41024</c:v>
                </c:pt>
                <c:pt idx="25">
                  <c:v>41025</c:v>
                </c:pt>
                <c:pt idx="26">
                  <c:v>41026</c:v>
                </c:pt>
                <c:pt idx="27">
                  <c:v>41027</c:v>
                </c:pt>
                <c:pt idx="28">
                  <c:v>41028</c:v>
                </c:pt>
                <c:pt idx="29">
                  <c:v>41029</c:v>
                </c:pt>
                <c:pt idx="30">
                  <c:v>41030</c:v>
                </c:pt>
                <c:pt idx="31">
                  <c:v>41031</c:v>
                </c:pt>
                <c:pt idx="32">
                  <c:v>41032</c:v>
                </c:pt>
                <c:pt idx="33">
                  <c:v>41033</c:v>
                </c:pt>
                <c:pt idx="34">
                  <c:v>41034</c:v>
                </c:pt>
                <c:pt idx="35">
                  <c:v>41035</c:v>
                </c:pt>
                <c:pt idx="36">
                  <c:v>41036</c:v>
                </c:pt>
                <c:pt idx="37">
                  <c:v>41037</c:v>
                </c:pt>
                <c:pt idx="38">
                  <c:v>41038</c:v>
                </c:pt>
                <c:pt idx="39">
                  <c:v>41039</c:v>
                </c:pt>
                <c:pt idx="40">
                  <c:v>41040</c:v>
                </c:pt>
                <c:pt idx="41">
                  <c:v>41041</c:v>
                </c:pt>
                <c:pt idx="42">
                  <c:v>41042</c:v>
                </c:pt>
                <c:pt idx="43">
                  <c:v>41043</c:v>
                </c:pt>
                <c:pt idx="44">
                  <c:v>41044</c:v>
                </c:pt>
                <c:pt idx="45">
                  <c:v>41045</c:v>
                </c:pt>
                <c:pt idx="46">
                  <c:v>41046</c:v>
                </c:pt>
                <c:pt idx="47">
                  <c:v>41047</c:v>
                </c:pt>
                <c:pt idx="48">
                  <c:v>41048</c:v>
                </c:pt>
                <c:pt idx="49">
                  <c:v>41049</c:v>
                </c:pt>
                <c:pt idx="50">
                  <c:v>41050</c:v>
                </c:pt>
                <c:pt idx="51">
                  <c:v>41051</c:v>
                </c:pt>
                <c:pt idx="52">
                  <c:v>41052</c:v>
                </c:pt>
                <c:pt idx="53">
                  <c:v>41053</c:v>
                </c:pt>
                <c:pt idx="54">
                  <c:v>41054</c:v>
                </c:pt>
                <c:pt idx="55">
                  <c:v>41055</c:v>
                </c:pt>
                <c:pt idx="56">
                  <c:v>41056</c:v>
                </c:pt>
                <c:pt idx="57">
                  <c:v>41057</c:v>
                </c:pt>
                <c:pt idx="58">
                  <c:v>41058</c:v>
                </c:pt>
                <c:pt idx="59">
                  <c:v>41059</c:v>
                </c:pt>
                <c:pt idx="60">
                  <c:v>41060</c:v>
                </c:pt>
                <c:pt idx="61">
                  <c:v>41061</c:v>
                </c:pt>
                <c:pt idx="62">
                  <c:v>41062</c:v>
                </c:pt>
                <c:pt idx="63">
                  <c:v>41063</c:v>
                </c:pt>
                <c:pt idx="64">
                  <c:v>41064</c:v>
                </c:pt>
                <c:pt idx="65">
                  <c:v>41065</c:v>
                </c:pt>
                <c:pt idx="66">
                  <c:v>41066</c:v>
                </c:pt>
                <c:pt idx="67">
                  <c:v>41067</c:v>
                </c:pt>
                <c:pt idx="68">
                  <c:v>41068</c:v>
                </c:pt>
                <c:pt idx="69">
                  <c:v>41069</c:v>
                </c:pt>
                <c:pt idx="70">
                  <c:v>41070</c:v>
                </c:pt>
                <c:pt idx="71">
                  <c:v>41071</c:v>
                </c:pt>
                <c:pt idx="72">
                  <c:v>41072</c:v>
                </c:pt>
                <c:pt idx="73">
                  <c:v>41073</c:v>
                </c:pt>
                <c:pt idx="74">
                  <c:v>41074</c:v>
                </c:pt>
                <c:pt idx="75">
                  <c:v>41075</c:v>
                </c:pt>
                <c:pt idx="76">
                  <c:v>41076</c:v>
                </c:pt>
                <c:pt idx="77">
                  <c:v>41077</c:v>
                </c:pt>
                <c:pt idx="78">
                  <c:v>41078</c:v>
                </c:pt>
                <c:pt idx="79">
                  <c:v>41079</c:v>
                </c:pt>
                <c:pt idx="80">
                  <c:v>41080</c:v>
                </c:pt>
                <c:pt idx="81">
                  <c:v>41081</c:v>
                </c:pt>
                <c:pt idx="82">
                  <c:v>41082</c:v>
                </c:pt>
                <c:pt idx="83">
                  <c:v>41083</c:v>
                </c:pt>
                <c:pt idx="84">
                  <c:v>41084</c:v>
                </c:pt>
                <c:pt idx="85">
                  <c:v>41085</c:v>
                </c:pt>
                <c:pt idx="86">
                  <c:v>41086</c:v>
                </c:pt>
                <c:pt idx="87">
                  <c:v>41087</c:v>
                </c:pt>
                <c:pt idx="88">
                  <c:v>41088</c:v>
                </c:pt>
                <c:pt idx="89">
                  <c:v>41089</c:v>
                </c:pt>
                <c:pt idx="90">
                  <c:v>41090</c:v>
                </c:pt>
                <c:pt idx="91">
                  <c:v>41091</c:v>
                </c:pt>
                <c:pt idx="92">
                  <c:v>41092</c:v>
                </c:pt>
                <c:pt idx="93">
                  <c:v>41093</c:v>
                </c:pt>
                <c:pt idx="94">
                  <c:v>41094</c:v>
                </c:pt>
                <c:pt idx="95">
                  <c:v>41095</c:v>
                </c:pt>
                <c:pt idx="96">
                  <c:v>41096</c:v>
                </c:pt>
                <c:pt idx="97">
                  <c:v>41097</c:v>
                </c:pt>
                <c:pt idx="98">
                  <c:v>41098</c:v>
                </c:pt>
                <c:pt idx="99">
                  <c:v>41099</c:v>
                </c:pt>
                <c:pt idx="100">
                  <c:v>41100</c:v>
                </c:pt>
                <c:pt idx="101">
                  <c:v>41101</c:v>
                </c:pt>
                <c:pt idx="102">
                  <c:v>41102</c:v>
                </c:pt>
                <c:pt idx="103">
                  <c:v>41103</c:v>
                </c:pt>
                <c:pt idx="104">
                  <c:v>41104</c:v>
                </c:pt>
                <c:pt idx="105">
                  <c:v>41105</c:v>
                </c:pt>
                <c:pt idx="106">
                  <c:v>41106</c:v>
                </c:pt>
                <c:pt idx="107">
                  <c:v>41107</c:v>
                </c:pt>
                <c:pt idx="108">
                  <c:v>41108</c:v>
                </c:pt>
                <c:pt idx="109">
                  <c:v>41109</c:v>
                </c:pt>
                <c:pt idx="110">
                  <c:v>41110</c:v>
                </c:pt>
                <c:pt idx="111">
                  <c:v>41111</c:v>
                </c:pt>
                <c:pt idx="112">
                  <c:v>41112</c:v>
                </c:pt>
                <c:pt idx="113">
                  <c:v>41113</c:v>
                </c:pt>
                <c:pt idx="114">
                  <c:v>41114</c:v>
                </c:pt>
                <c:pt idx="115">
                  <c:v>41115</c:v>
                </c:pt>
                <c:pt idx="116">
                  <c:v>41116</c:v>
                </c:pt>
                <c:pt idx="117">
                  <c:v>41117</c:v>
                </c:pt>
                <c:pt idx="118">
                  <c:v>41118</c:v>
                </c:pt>
                <c:pt idx="119">
                  <c:v>41119</c:v>
                </c:pt>
                <c:pt idx="120">
                  <c:v>41120</c:v>
                </c:pt>
                <c:pt idx="121">
                  <c:v>41121</c:v>
                </c:pt>
                <c:pt idx="122">
                  <c:v>41122</c:v>
                </c:pt>
                <c:pt idx="123">
                  <c:v>41123</c:v>
                </c:pt>
                <c:pt idx="124">
                  <c:v>41124</c:v>
                </c:pt>
                <c:pt idx="125">
                  <c:v>41125</c:v>
                </c:pt>
                <c:pt idx="126">
                  <c:v>41126</c:v>
                </c:pt>
                <c:pt idx="127">
                  <c:v>41127</c:v>
                </c:pt>
                <c:pt idx="128">
                  <c:v>41128</c:v>
                </c:pt>
                <c:pt idx="129">
                  <c:v>41129</c:v>
                </c:pt>
                <c:pt idx="130">
                  <c:v>41130</c:v>
                </c:pt>
                <c:pt idx="131">
                  <c:v>41131</c:v>
                </c:pt>
                <c:pt idx="132">
                  <c:v>41132</c:v>
                </c:pt>
                <c:pt idx="133">
                  <c:v>41133</c:v>
                </c:pt>
                <c:pt idx="134">
                  <c:v>41134</c:v>
                </c:pt>
                <c:pt idx="135">
                  <c:v>41135</c:v>
                </c:pt>
                <c:pt idx="136">
                  <c:v>41136</c:v>
                </c:pt>
                <c:pt idx="137">
                  <c:v>41137</c:v>
                </c:pt>
                <c:pt idx="138">
                  <c:v>41138</c:v>
                </c:pt>
                <c:pt idx="139">
                  <c:v>41139</c:v>
                </c:pt>
                <c:pt idx="140">
                  <c:v>41140</c:v>
                </c:pt>
                <c:pt idx="141">
                  <c:v>41141</c:v>
                </c:pt>
                <c:pt idx="142">
                  <c:v>41142</c:v>
                </c:pt>
                <c:pt idx="143">
                  <c:v>41143</c:v>
                </c:pt>
                <c:pt idx="144">
                  <c:v>41144</c:v>
                </c:pt>
                <c:pt idx="145">
                  <c:v>41145</c:v>
                </c:pt>
                <c:pt idx="146">
                  <c:v>41146</c:v>
                </c:pt>
                <c:pt idx="147">
                  <c:v>41147</c:v>
                </c:pt>
                <c:pt idx="148">
                  <c:v>41148</c:v>
                </c:pt>
                <c:pt idx="149">
                  <c:v>41149</c:v>
                </c:pt>
                <c:pt idx="150">
                  <c:v>41150</c:v>
                </c:pt>
                <c:pt idx="151">
                  <c:v>41151</c:v>
                </c:pt>
                <c:pt idx="152">
                  <c:v>41152</c:v>
                </c:pt>
              </c:numCache>
            </c:numRef>
          </c:cat>
          <c:val>
            <c:numRef>
              <c:f>Sheet1!$S$2:$S$154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2</c:v>
                </c:pt>
                <c:pt idx="31">
                  <c:v>4</c:v>
                </c:pt>
                <c:pt idx="32">
                  <c:v>4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7</c:v>
                </c:pt>
                <c:pt idx="52">
                  <c:v>7</c:v>
                </c:pt>
                <c:pt idx="53">
                  <c:v>7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7</c:v>
                </c:pt>
                <c:pt idx="58">
                  <c:v>8</c:v>
                </c:pt>
                <c:pt idx="59">
                  <c:v>8</c:v>
                </c:pt>
                <c:pt idx="60">
                  <c:v>8</c:v>
                </c:pt>
                <c:pt idx="61">
                  <c:v>8</c:v>
                </c:pt>
                <c:pt idx="62">
                  <c:v>8</c:v>
                </c:pt>
                <c:pt idx="63">
                  <c:v>8</c:v>
                </c:pt>
                <c:pt idx="64">
                  <c:v>8</c:v>
                </c:pt>
                <c:pt idx="65">
                  <c:v>8</c:v>
                </c:pt>
                <c:pt idx="66">
                  <c:v>9</c:v>
                </c:pt>
                <c:pt idx="67">
                  <c:v>9</c:v>
                </c:pt>
                <c:pt idx="68">
                  <c:v>9</c:v>
                </c:pt>
                <c:pt idx="69">
                  <c:v>9</c:v>
                </c:pt>
                <c:pt idx="70">
                  <c:v>9</c:v>
                </c:pt>
                <c:pt idx="71">
                  <c:v>9</c:v>
                </c:pt>
                <c:pt idx="72">
                  <c:v>9</c:v>
                </c:pt>
                <c:pt idx="73">
                  <c:v>9</c:v>
                </c:pt>
                <c:pt idx="74">
                  <c:v>9</c:v>
                </c:pt>
                <c:pt idx="75">
                  <c:v>9</c:v>
                </c:pt>
                <c:pt idx="76">
                  <c:v>9</c:v>
                </c:pt>
                <c:pt idx="77">
                  <c:v>9</c:v>
                </c:pt>
                <c:pt idx="78">
                  <c:v>9</c:v>
                </c:pt>
                <c:pt idx="79">
                  <c:v>9</c:v>
                </c:pt>
                <c:pt idx="80">
                  <c:v>9</c:v>
                </c:pt>
                <c:pt idx="81">
                  <c:v>9</c:v>
                </c:pt>
                <c:pt idx="82">
                  <c:v>9</c:v>
                </c:pt>
                <c:pt idx="83">
                  <c:v>9</c:v>
                </c:pt>
                <c:pt idx="84">
                  <c:v>9</c:v>
                </c:pt>
                <c:pt idx="85">
                  <c:v>9</c:v>
                </c:pt>
                <c:pt idx="86">
                  <c:v>9</c:v>
                </c:pt>
                <c:pt idx="87">
                  <c:v>9</c:v>
                </c:pt>
                <c:pt idx="88">
                  <c:v>9</c:v>
                </c:pt>
                <c:pt idx="89">
                  <c:v>9</c:v>
                </c:pt>
                <c:pt idx="90">
                  <c:v>9</c:v>
                </c:pt>
                <c:pt idx="91">
                  <c:v>9</c:v>
                </c:pt>
                <c:pt idx="92">
                  <c:v>9</c:v>
                </c:pt>
                <c:pt idx="93">
                  <c:v>9</c:v>
                </c:pt>
                <c:pt idx="94">
                  <c:v>10</c:v>
                </c:pt>
                <c:pt idx="95">
                  <c:v>10</c:v>
                </c:pt>
                <c:pt idx="96">
                  <c:v>10</c:v>
                </c:pt>
                <c:pt idx="97">
                  <c:v>10</c:v>
                </c:pt>
                <c:pt idx="98">
                  <c:v>10</c:v>
                </c:pt>
                <c:pt idx="99">
                  <c:v>10</c:v>
                </c:pt>
                <c:pt idx="100">
                  <c:v>10</c:v>
                </c:pt>
                <c:pt idx="101">
                  <c:v>10</c:v>
                </c:pt>
                <c:pt idx="102">
                  <c:v>10</c:v>
                </c:pt>
                <c:pt idx="103">
                  <c:v>10</c:v>
                </c:pt>
                <c:pt idx="104">
                  <c:v>10</c:v>
                </c:pt>
                <c:pt idx="105">
                  <c:v>10</c:v>
                </c:pt>
                <c:pt idx="106">
                  <c:v>11</c:v>
                </c:pt>
                <c:pt idx="107">
                  <c:v>11</c:v>
                </c:pt>
                <c:pt idx="108">
                  <c:v>11</c:v>
                </c:pt>
                <c:pt idx="109">
                  <c:v>11</c:v>
                </c:pt>
                <c:pt idx="110">
                  <c:v>11</c:v>
                </c:pt>
                <c:pt idx="111">
                  <c:v>11</c:v>
                </c:pt>
                <c:pt idx="112">
                  <c:v>11</c:v>
                </c:pt>
                <c:pt idx="113">
                  <c:v>11</c:v>
                </c:pt>
                <c:pt idx="114">
                  <c:v>11</c:v>
                </c:pt>
                <c:pt idx="115">
                  <c:v>11</c:v>
                </c:pt>
                <c:pt idx="116">
                  <c:v>11</c:v>
                </c:pt>
                <c:pt idx="117">
                  <c:v>11</c:v>
                </c:pt>
                <c:pt idx="118">
                  <c:v>11</c:v>
                </c:pt>
                <c:pt idx="119">
                  <c:v>11</c:v>
                </c:pt>
                <c:pt idx="120">
                  <c:v>11</c:v>
                </c:pt>
                <c:pt idx="121">
                  <c:v>12</c:v>
                </c:pt>
                <c:pt idx="122">
                  <c:v>12</c:v>
                </c:pt>
                <c:pt idx="123">
                  <c:v>12</c:v>
                </c:pt>
                <c:pt idx="124">
                  <c:v>12</c:v>
                </c:pt>
                <c:pt idx="125">
                  <c:v>12</c:v>
                </c:pt>
                <c:pt idx="126">
                  <c:v>12</c:v>
                </c:pt>
                <c:pt idx="127">
                  <c:v>12</c:v>
                </c:pt>
                <c:pt idx="128">
                  <c:v>12</c:v>
                </c:pt>
                <c:pt idx="129">
                  <c:v>12</c:v>
                </c:pt>
                <c:pt idx="130">
                  <c:v>12</c:v>
                </c:pt>
                <c:pt idx="131">
                  <c:v>12</c:v>
                </c:pt>
                <c:pt idx="132">
                  <c:v>12</c:v>
                </c:pt>
                <c:pt idx="133">
                  <c:v>12</c:v>
                </c:pt>
                <c:pt idx="134">
                  <c:v>12</c:v>
                </c:pt>
                <c:pt idx="135">
                  <c:v>13</c:v>
                </c:pt>
                <c:pt idx="136">
                  <c:v>13</c:v>
                </c:pt>
                <c:pt idx="137">
                  <c:v>13</c:v>
                </c:pt>
                <c:pt idx="138">
                  <c:v>13</c:v>
                </c:pt>
                <c:pt idx="139">
                  <c:v>13</c:v>
                </c:pt>
                <c:pt idx="140">
                  <c:v>13</c:v>
                </c:pt>
                <c:pt idx="141">
                  <c:v>13</c:v>
                </c:pt>
                <c:pt idx="142">
                  <c:v>15</c:v>
                </c:pt>
                <c:pt idx="143">
                  <c:v>15</c:v>
                </c:pt>
                <c:pt idx="144">
                  <c:v>15</c:v>
                </c:pt>
                <c:pt idx="145">
                  <c:v>15</c:v>
                </c:pt>
                <c:pt idx="146">
                  <c:v>15</c:v>
                </c:pt>
                <c:pt idx="147">
                  <c:v>15</c:v>
                </c:pt>
                <c:pt idx="148">
                  <c:v>15</c:v>
                </c:pt>
                <c:pt idx="149">
                  <c:v>15</c:v>
                </c:pt>
                <c:pt idx="150">
                  <c:v>15</c:v>
                </c:pt>
                <c:pt idx="151">
                  <c:v>15</c:v>
                </c:pt>
                <c:pt idx="152">
                  <c:v>15</c:v>
                </c:pt>
              </c:numCache>
            </c:numRef>
          </c:val>
        </c:ser>
        <c:ser>
          <c:idx val="3"/>
          <c:order val="3"/>
          <c:tx>
            <c:strRef>
              <c:f>Sheet1!$T$1</c:f>
              <c:strCache>
                <c:ptCount val="1"/>
                <c:pt idx="0">
                  <c:v>GP - PP</c:v>
                </c:pt>
              </c:strCache>
            </c:strRef>
          </c:tx>
          <c:cat>
            <c:numRef>
              <c:f>Sheet1!$P$2:$P$154</c:f>
              <c:numCache>
                <c:formatCode>m/d/yy</c:formatCode>
                <c:ptCount val="153"/>
                <c:pt idx="0">
                  <c:v>41000</c:v>
                </c:pt>
                <c:pt idx="1">
                  <c:v>41001</c:v>
                </c:pt>
                <c:pt idx="2">
                  <c:v>41002</c:v>
                </c:pt>
                <c:pt idx="3">
                  <c:v>41003</c:v>
                </c:pt>
                <c:pt idx="4">
                  <c:v>41004</c:v>
                </c:pt>
                <c:pt idx="5">
                  <c:v>41005</c:v>
                </c:pt>
                <c:pt idx="6">
                  <c:v>41006</c:v>
                </c:pt>
                <c:pt idx="7">
                  <c:v>41007</c:v>
                </c:pt>
                <c:pt idx="8">
                  <c:v>41008</c:v>
                </c:pt>
                <c:pt idx="9">
                  <c:v>41009</c:v>
                </c:pt>
                <c:pt idx="10">
                  <c:v>41010</c:v>
                </c:pt>
                <c:pt idx="11">
                  <c:v>41011</c:v>
                </c:pt>
                <c:pt idx="12">
                  <c:v>41012</c:v>
                </c:pt>
                <c:pt idx="13">
                  <c:v>41013</c:v>
                </c:pt>
                <c:pt idx="14">
                  <c:v>41014</c:v>
                </c:pt>
                <c:pt idx="15">
                  <c:v>41015</c:v>
                </c:pt>
                <c:pt idx="16">
                  <c:v>41016</c:v>
                </c:pt>
                <c:pt idx="17">
                  <c:v>41017</c:v>
                </c:pt>
                <c:pt idx="18">
                  <c:v>41018</c:v>
                </c:pt>
                <c:pt idx="19">
                  <c:v>41019</c:v>
                </c:pt>
                <c:pt idx="20">
                  <c:v>41020</c:v>
                </c:pt>
                <c:pt idx="21">
                  <c:v>41021</c:v>
                </c:pt>
                <c:pt idx="22">
                  <c:v>41022</c:v>
                </c:pt>
                <c:pt idx="23">
                  <c:v>41023</c:v>
                </c:pt>
                <c:pt idx="24">
                  <c:v>41024</c:v>
                </c:pt>
                <c:pt idx="25">
                  <c:v>41025</c:v>
                </c:pt>
                <c:pt idx="26">
                  <c:v>41026</c:v>
                </c:pt>
                <c:pt idx="27">
                  <c:v>41027</c:v>
                </c:pt>
                <c:pt idx="28">
                  <c:v>41028</c:v>
                </c:pt>
                <c:pt idx="29">
                  <c:v>41029</c:v>
                </c:pt>
                <c:pt idx="30">
                  <c:v>41030</c:v>
                </c:pt>
                <c:pt idx="31">
                  <c:v>41031</c:v>
                </c:pt>
                <c:pt idx="32">
                  <c:v>41032</c:v>
                </c:pt>
                <c:pt idx="33">
                  <c:v>41033</c:v>
                </c:pt>
                <c:pt idx="34">
                  <c:v>41034</c:v>
                </c:pt>
                <c:pt idx="35">
                  <c:v>41035</c:v>
                </c:pt>
                <c:pt idx="36">
                  <c:v>41036</c:v>
                </c:pt>
                <c:pt idx="37">
                  <c:v>41037</c:v>
                </c:pt>
                <c:pt idx="38">
                  <c:v>41038</c:v>
                </c:pt>
                <c:pt idx="39">
                  <c:v>41039</c:v>
                </c:pt>
                <c:pt idx="40">
                  <c:v>41040</c:v>
                </c:pt>
                <c:pt idx="41">
                  <c:v>41041</c:v>
                </c:pt>
                <c:pt idx="42">
                  <c:v>41042</c:v>
                </c:pt>
                <c:pt idx="43">
                  <c:v>41043</c:v>
                </c:pt>
                <c:pt idx="44">
                  <c:v>41044</c:v>
                </c:pt>
                <c:pt idx="45">
                  <c:v>41045</c:v>
                </c:pt>
                <c:pt idx="46">
                  <c:v>41046</c:v>
                </c:pt>
                <c:pt idx="47">
                  <c:v>41047</c:v>
                </c:pt>
                <c:pt idx="48">
                  <c:v>41048</c:v>
                </c:pt>
                <c:pt idx="49">
                  <c:v>41049</c:v>
                </c:pt>
                <c:pt idx="50">
                  <c:v>41050</c:v>
                </c:pt>
                <c:pt idx="51">
                  <c:v>41051</c:v>
                </c:pt>
                <c:pt idx="52">
                  <c:v>41052</c:v>
                </c:pt>
                <c:pt idx="53">
                  <c:v>41053</c:v>
                </c:pt>
                <c:pt idx="54">
                  <c:v>41054</c:v>
                </c:pt>
                <c:pt idx="55">
                  <c:v>41055</c:v>
                </c:pt>
                <c:pt idx="56">
                  <c:v>41056</c:v>
                </c:pt>
                <c:pt idx="57">
                  <c:v>41057</c:v>
                </c:pt>
                <c:pt idx="58">
                  <c:v>41058</c:v>
                </c:pt>
                <c:pt idx="59">
                  <c:v>41059</c:v>
                </c:pt>
                <c:pt idx="60">
                  <c:v>41060</c:v>
                </c:pt>
                <c:pt idx="61">
                  <c:v>41061</c:v>
                </c:pt>
                <c:pt idx="62">
                  <c:v>41062</c:v>
                </c:pt>
                <c:pt idx="63">
                  <c:v>41063</c:v>
                </c:pt>
                <c:pt idx="64">
                  <c:v>41064</c:v>
                </c:pt>
                <c:pt idx="65">
                  <c:v>41065</c:v>
                </c:pt>
                <c:pt idx="66">
                  <c:v>41066</c:v>
                </c:pt>
                <c:pt idx="67">
                  <c:v>41067</c:v>
                </c:pt>
                <c:pt idx="68">
                  <c:v>41068</c:v>
                </c:pt>
                <c:pt idx="69">
                  <c:v>41069</c:v>
                </c:pt>
                <c:pt idx="70">
                  <c:v>41070</c:v>
                </c:pt>
                <c:pt idx="71">
                  <c:v>41071</c:v>
                </c:pt>
                <c:pt idx="72">
                  <c:v>41072</c:v>
                </c:pt>
                <c:pt idx="73">
                  <c:v>41073</c:v>
                </c:pt>
                <c:pt idx="74">
                  <c:v>41074</c:v>
                </c:pt>
                <c:pt idx="75">
                  <c:v>41075</c:v>
                </c:pt>
                <c:pt idx="76">
                  <c:v>41076</c:v>
                </c:pt>
                <c:pt idx="77">
                  <c:v>41077</c:v>
                </c:pt>
                <c:pt idx="78">
                  <c:v>41078</c:v>
                </c:pt>
                <c:pt idx="79">
                  <c:v>41079</c:v>
                </c:pt>
                <c:pt idx="80">
                  <c:v>41080</c:v>
                </c:pt>
                <c:pt idx="81">
                  <c:v>41081</c:v>
                </c:pt>
                <c:pt idx="82">
                  <c:v>41082</c:v>
                </c:pt>
                <c:pt idx="83">
                  <c:v>41083</c:v>
                </c:pt>
                <c:pt idx="84">
                  <c:v>41084</c:v>
                </c:pt>
                <c:pt idx="85">
                  <c:v>41085</c:v>
                </c:pt>
                <c:pt idx="86">
                  <c:v>41086</c:v>
                </c:pt>
                <c:pt idx="87">
                  <c:v>41087</c:v>
                </c:pt>
                <c:pt idx="88">
                  <c:v>41088</c:v>
                </c:pt>
                <c:pt idx="89">
                  <c:v>41089</c:v>
                </c:pt>
                <c:pt idx="90">
                  <c:v>41090</c:v>
                </c:pt>
                <c:pt idx="91">
                  <c:v>41091</c:v>
                </c:pt>
                <c:pt idx="92">
                  <c:v>41092</c:v>
                </c:pt>
                <c:pt idx="93">
                  <c:v>41093</c:v>
                </c:pt>
                <c:pt idx="94">
                  <c:v>41094</c:v>
                </c:pt>
                <c:pt idx="95">
                  <c:v>41095</c:v>
                </c:pt>
                <c:pt idx="96">
                  <c:v>41096</c:v>
                </c:pt>
                <c:pt idx="97">
                  <c:v>41097</c:v>
                </c:pt>
                <c:pt idx="98">
                  <c:v>41098</c:v>
                </c:pt>
                <c:pt idx="99">
                  <c:v>41099</c:v>
                </c:pt>
                <c:pt idx="100">
                  <c:v>41100</c:v>
                </c:pt>
                <c:pt idx="101">
                  <c:v>41101</c:v>
                </c:pt>
                <c:pt idx="102">
                  <c:v>41102</c:v>
                </c:pt>
                <c:pt idx="103">
                  <c:v>41103</c:v>
                </c:pt>
                <c:pt idx="104">
                  <c:v>41104</c:v>
                </c:pt>
                <c:pt idx="105">
                  <c:v>41105</c:v>
                </c:pt>
                <c:pt idx="106">
                  <c:v>41106</c:v>
                </c:pt>
                <c:pt idx="107">
                  <c:v>41107</c:v>
                </c:pt>
                <c:pt idx="108">
                  <c:v>41108</c:v>
                </c:pt>
                <c:pt idx="109">
                  <c:v>41109</c:v>
                </c:pt>
                <c:pt idx="110">
                  <c:v>41110</c:v>
                </c:pt>
                <c:pt idx="111">
                  <c:v>41111</c:v>
                </c:pt>
                <c:pt idx="112">
                  <c:v>41112</c:v>
                </c:pt>
                <c:pt idx="113">
                  <c:v>41113</c:v>
                </c:pt>
                <c:pt idx="114">
                  <c:v>41114</c:v>
                </c:pt>
                <c:pt idx="115">
                  <c:v>41115</c:v>
                </c:pt>
                <c:pt idx="116">
                  <c:v>41116</c:v>
                </c:pt>
                <c:pt idx="117">
                  <c:v>41117</c:v>
                </c:pt>
                <c:pt idx="118">
                  <c:v>41118</c:v>
                </c:pt>
                <c:pt idx="119">
                  <c:v>41119</c:v>
                </c:pt>
                <c:pt idx="120">
                  <c:v>41120</c:v>
                </c:pt>
                <c:pt idx="121">
                  <c:v>41121</c:v>
                </c:pt>
                <c:pt idx="122">
                  <c:v>41122</c:v>
                </c:pt>
                <c:pt idx="123">
                  <c:v>41123</c:v>
                </c:pt>
                <c:pt idx="124">
                  <c:v>41124</c:v>
                </c:pt>
                <c:pt idx="125">
                  <c:v>41125</c:v>
                </c:pt>
                <c:pt idx="126">
                  <c:v>41126</c:v>
                </c:pt>
                <c:pt idx="127">
                  <c:v>41127</c:v>
                </c:pt>
                <c:pt idx="128">
                  <c:v>41128</c:v>
                </c:pt>
                <c:pt idx="129">
                  <c:v>41129</c:v>
                </c:pt>
                <c:pt idx="130">
                  <c:v>41130</c:v>
                </c:pt>
                <c:pt idx="131">
                  <c:v>41131</c:v>
                </c:pt>
                <c:pt idx="132">
                  <c:v>41132</c:v>
                </c:pt>
                <c:pt idx="133">
                  <c:v>41133</c:v>
                </c:pt>
                <c:pt idx="134">
                  <c:v>41134</c:v>
                </c:pt>
                <c:pt idx="135">
                  <c:v>41135</c:v>
                </c:pt>
                <c:pt idx="136">
                  <c:v>41136</c:v>
                </c:pt>
                <c:pt idx="137">
                  <c:v>41137</c:v>
                </c:pt>
                <c:pt idx="138">
                  <c:v>41138</c:v>
                </c:pt>
                <c:pt idx="139">
                  <c:v>41139</c:v>
                </c:pt>
                <c:pt idx="140">
                  <c:v>41140</c:v>
                </c:pt>
                <c:pt idx="141">
                  <c:v>41141</c:v>
                </c:pt>
                <c:pt idx="142">
                  <c:v>41142</c:v>
                </c:pt>
                <c:pt idx="143">
                  <c:v>41143</c:v>
                </c:pt>
                <c:pt idx="144">
                  <c:v>41144</c:v>
                </c:pt>
                <c:pt idx="145">
                  <c:v>41145</c:v>
                </c:pt>
                <c:pt idx="146">
                  <c:v>41146</c:v>
                </c:pt>
                <c:pt idx="147">
                  <c:v>41147</c:v>
                </c:pt>
                <c:pt idx="148">
                  <c:v>41148</c:v>
                </c:pt>
                <c:pt idx="149">
                  <c:v>41149</c:v>
                </c:pt>
                <c:pt idx="150">
                  <c:v>41150</c:v>
                </c:pt>
                <c:pt idx="151">
                  <c:v>41151</c:v>
                </c:pt>
                <c:pt idx="152">
                  <c:v>41152</c:v>
                </c:pt>
              </c:numCache>
            </c:numRef>
          </c:cat>
          <c:val>
            <c:numRef>
              <c:f>Sheet1!$T$2:$T$154</c:f>
              <c:numCache>
                <c:formatCode>General</c:formatCode>
                <c:ptCount val="153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389504"/>
        <c:axId val="86391424"/>
      </c:areaChart>
      <c:dateAx>
        <c:axId val="86389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numFmt formatCode="m/d/yy" sourceLinked="1"/>
        <c:majorTickMark val="out"/>
        <c:minorTickMark val="none"/>
        <c:tickLblPos val="nextTo"/>
        <c:crossAx val="86391424"/>
        <c:crosses val="autoZero"/>
        <c:auto val="0"/>
        <c:lblOffset val="100"/>
        <c:baseTimeUnit val="days"/>
        <c:majorUnit val="1"/>
        <c:majorTimeUnit val="months"/>
      </c:dateAx>
      <c:valAx>
        <c:axId val="86391424"/>
        <c:scaling>
          <c:orientation val="minMax"/>
          <c:max val="100"/>
        </c:scaling>
        <c:delete val="0"/>
        <c:axPos val="r"/>
        <c:majorGridlines>
          <c:spPr>
            <a:ln>
              <a:noFill/>
            </a:ln>
          </c:spPr>
        </c:majorGridlines>
        <c:title>
          <c:tx>
            <c:rich>
              <a:bodyPr rot="5400000" vert="horz"/>
              <a:lstStyle/>
              <a:p>
                <a:pPr>
                  <a:defRPr/>
                </a:pPr>
                <a:r>
                  <a:rPr lang="en-US"/>
                  <a:t>Number of consultations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389504"/>
        <c:crosses val="max"/>
        <c:crossBetween val="midCat"/>
      </c:valAx>
    </c:plotArea>
    <c:legend>
      <c:legendPos val="l"/>
      <c:layout>
        <c:manualLayout>
          <c:xMode val="edge"/>
          <c:yMode val="edge"/>
          <c:x val="7.6225045372050798E-2"/>
          <c:y val="0.19464811717188199"/>
          <c:w val="0.17617531543496801"/>
          <c:h val="0.4267590575758600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900">
          <a:latin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/>
            </a:pPr>
            <a:r>
              <a:rPr lang="en-US" sz="1000"/>
              <a:t>Management plans for initial teleophthalmology consultations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3261898743762"/>
          <c:y val="0.16234560986122201"/>
          <c:w val="0.43833983368901303"/>
          <c:h val="0.78038654259126705"/>
        </c:manualLayout>
      </c:layout>
      <c:pieChart>
        <c:varyColors val="1"/>
        <c:ser>
          <c:idx val="0"/>
          <c:order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'Px Dx &amp; Rx Categories'!$L$44:$L$49</c:f>
              <c:strCache>
                <c:ptCount val="6"/>
                <c:pt idx="0">
                  <c:v>New medical management</c:v>
                </c:pt>
                <c:pt idx="1">
                  <c:v>New surgical management</c:v>
                </c:pt>
                <c:pt idx="2">
                  <c:v>New procedural management</c:v>
                </c:pt>
                <c:pt idx="3">
                  <c:v>Continue current treatment</c:v>
                </c:pt>
                <c:pt idx="4">
                  <c:v>To be determined after face-to-face consultation</c:v>
                </c:pt>
                <c:pt idx="5">
                  <c:v>No treatment required</c:v>
                </c:pt>
              </c:strCache>
            </c:strRef>
          </c:cat>
          <c:val>
            <c:numRef>
              <c:f>'Px Dx &amp; Rx Categories'!$M$44:$M$49</c:f>
              <c:numCache>
                <c:formatCode>General</c:formatCode>
                <c:ptCount val="6"/>
                <c:pt idx="0">
                  <c:v>35</c:v>
                </c:pt>
                <c:pt idx="1">
                  <c:v>2</c:v>
                </c:pt>
                <c:pt idx="2">
                  <c:v>1</c:v>
                </c:pt>
                <c:pt idx="3">
                  <c:v>9</c:v>
                </c:pt>
                <c:pt idx="4">
                  <c:v>13</c:v>
                </c:pt>
                <c:pt idx="5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415955573615002"/>
          <c:y val="0.24783535769145301"/>
          <c:w val="0.33062440742245702"/>
          <c:h val="0.711707732940424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900">
          <a:latin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/>
            </a:pPr>
            <a:r>
              <a:rPr lang="en-US" sz="1000"/>
              <a:t>Follow-up health practitioner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5551374092944"/>
          <c:y val="0.14106583072100301"/>
          <c:w val="0.84278195924038901"/>
          <c:h val="0.5367675190679529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elete val="1"/>
          </c:dLbls>
          <c:cat>
            <c:strRef>
              <c:f>'Follow-up plan'!$D$2:$D$9</c:f>
              <c:strCache>
                <c:ptCount val="8"/>
                <c:pt idx="0">
                  <c:v>Optometrist</c:v>
                </c:pt>
                <c:pt idx="1">
                  <c:v>Ophthalmologist - outpatient</c:v>
                </c:pt>
                <c:pt idx="2">
                  <c:v>GP</c:v>
                </c:pt>
                <c:pt idx="3">
                  <c:v>AHW</c:v>
                </c:pt>
                <c:pt idx="4">
                  <c:v>Ophthalmologist - telehealth</c:v>
                </c:pt>
                <c:pt idx="5">
                  <c:v>Tertiary hospital</c:v>
                </c:pt>
                <c:pt idx="6">
                  <c:v>Hospital DMO</c:v>
                </c:pt>
                <c:pt idx="7">
                  <c:v>None required</c:v>
                </c:pt>
              </c:strCache>
            </c:strRef>
          </c:cat>
          <c:val>
            <c:numRef>
              <c:f>'Follow-up plan'!$E$2:$E$9</c:f>
              <c:numCache>
                <c:formatCode>General</c:formatCode>
                <c:ptCount val="8"/>
                <c:pt idx="0">
                  <c:v>36</c:v>
                </c:pt>
                <c:pt idx="1">
                  <c:v>28</c:v>
                </c:pt>
                <c:pt idx="2">
                  <c:v>15</c:v>
                </c:pt>
                <c:pt idx="3">
                  <c:v>8</c:v>
                </c:pt>
                <c:pt idx="4">
                  <c:v>7</c:v>
                </c:pt>
                <c:pt idx="5">
                  <c:v>3</c:v>
                </c:pt>
                <c:pt idx="6">
                  <c:v>2</c:v>
                </c:pt>
                <c:pt idx="7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8688512"/>
        <c:axId val="88702976"/>
      </c:barChart>
      <c:catAx>
        <c:axId val="88688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Health Practitioner</a:t>
                </a:r>
              </a:p>
            </c:rich>
          </c:tx>
          <c:layout>
            <c:manualLayout>
              <c:xMode val="edge"/>
              <c:yMode val="edge"/>
              <c:x val="0.42490041685965702"/>
              <c:y val="0.91105509342680102"/>
            </c:manualLayout>
          </c:layout>
          <c:overlay val="0"/>
        </c:title>
        <c:majorTickMark val="out"/>
        <c:minorTickMark val="none"/>
        <c:tickLblPos val="nextTo"/>
        <c:txPr>
          <a:bodyPr rot="-1800000" vert="horz"/>
          <a:lstStyle/>
          <a:p>
            <a:pPr>
              <a:defRPr/>
            </a:pPr>
            <a:endParaRPr lang="en-US"/>
          </a:p>
        </c:txPr>
        <c:crossAx val="88702976"/>
        <c:crosses val="autoZero"/>
        <c:auto val="0"/>
        <c:lblAlgn val="ctr"/>
        <c:lblOffset val="100"/>
        <c:noMultiLvlLbl val="0"/>
      </c:catAx>
      <c:valAx>
        <c:axId val="887029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Consultations (n)</a:t>
                </a:r>
              </a:p>
            </c:rich>
          </c:tx>
          <c:layout>
            <c:manualLayout>
              <c:xMode val="edge"/>
              <c:yMode val="edge"/>
              <c:x val="2.09888059701493E-2"/>
              <c:y val="0.295033969962429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868851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latin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/>
            </a:pPr>
            <a:r>
              <a:rPr lang="en-US" sz="1000"/>
              <a:t>Peripheral imaging equipment</a:t>
            </a:r>
          </a:p>
        </c:rich>
      </c:tx>
      <c:layout>
        <c:manualLayout>
          <c:xMode val="edge"/>
          <c:yMode val="edge"/>
          <c:x val="0.393550973672182"/>
          <c:y val="7.77202945357663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657480314961"/>
          <c:y val="0.15284102602663599"/>
          <c:w val="0.85316757789456499"/>
          <c:h val="0.6486505489526189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'Technical info.'!$Q$28:$Q$34</c:f>
              <c:strCache>
                <c:ptCount val="7"/>
                <c:pt idx="0">
                  <c:v>Fundus camera</c:v>
                </c:pt>
                <c:pt idx="1">
                  <c:v>Slit lamp + smartphone</c:v>
                </c:pt>
                <c:pt idx="2">
                  <c:v>Digital slit lamp</c:v>
                </c:pt>
                <c:pt idx="3">
                  <c:v>OCT</c:v>
                </c:pt>
                <c:pt idx="4">
                  <c:v>Perimeter</c:v>
                </c:pt>
                <c:pt idx="5">
                  <c:v>Smartphone</c:v>
                </c:pt>
                <c:pt idx="6">
                  <c:v>Digital camera</c:v>
                </c:pt>
              </c:strCache>
            </c:strRef>
          </c:cat>
          <c:val>
            <c:numRef>
              <c:f>'Technical info.'!$R$28:$R$34</c:f>
              <c:numCache>
                <c:formatCode>General</c:formatCode>
                <c:ptCount val="7"/>
                <c:pt idx="0">
                  <c:v>35</c:v>
                </c:pt>
                <c:pt idx="1">
                  <c:v>10</c:v>
                </c:pt>
                <c:pt idx="2">
                  <c:v>8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970368"/>
        <c:axId val="88972288"/>
      </c:barChart>
      <c:catAx>
        <c:axId val="88970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Imaging equipment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88972288"/>
        <c:crosses val="autoZero"/>
        <c:auto val="1"/>
        <c:lblAlgn val="ctr"/>
        <c:lblOffset val="100"/>
        <c:noMultiLvlLbl val="0"/>
      </c:catAx>
      <c:valAx>
        <c:axId val="88972288"/>
        <c:scaling>
          <c:orientation val="minMax"/>
          <c:max val="4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Consultations (n)</a:t>
                </a:r>
              </a:p>
            </c:rich>
          </c:tx>
          <c:layout>
            <c:manualLayout>
              <c:xMode val="edge"/>
              <c:yMode val="edge"/>
              <c:x val="2.4809160305343501E-2"/>
              <c:y val="0.385131578947367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8970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Calibri"/>
          <a:cs typeface="Calibri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981B0-D648-AE49-B00B-01EE6C615AFE}" type="datetimeFigureOut">
              <a:rPr lang="en-US" smtClean="0"/>
              <a:t>2/8/2013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EC241-E251-1C43-8561-ECC8604690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0237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EC241-E251-1C43-8561-ECC86046905E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881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2/8/2013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2/8/2013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2/8/2013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2/8/2013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2/8/2013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bsonline.gov.au/internet/mbsonline/publishing.nsf/content/connectinghealthservices-eligible-geo" TargetMode="Externa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4179"/>
            <a:ext cx="7772400" cy="2161340"/>
          </a:xfrm>
        </p:spPr>
        <p:txBody>
          <a:bodyPr/>
          <a:lstStyle/>
          <a:p>
            <a:r>
              <a:rPr lang="en-AU" sz="4400" dirty="0" smtClean="0"/>
              <a:t>Real-time teleophthalmology in rural Western Australia: </a:t>
            </a:r>
            <a:br>
              <a:rPr lang="en-AU" sz="4400" dirty="0" smtClean="0"/>
            </a:br>
            <a:r>
              <a:rPr lang="en-AU" sz="4400" dirty="0" smtClean="0"/>
              <a:t>a service evaluation</a:t>
            </a:r>
            <a:endParaRPr lang="en-AU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821" y="2865306"/>
            <a:ext cx="6832635" cy="521174"/>
          </a:xfrm>
        </p:spPr>
        <p:txBody>
          <a:bodyPr>
            <a:normAutofit/>
          </a:bodyPr>
          <a:lstStyle/>
          <a:p>
            <a:r>
              <a:rPr lang="en-AU" sz="2000" dirty="0" smtClean="0"/>
              <a:t>Johnson KA, Meyer JY &amp; Turner AW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21" y="4342907"/>
            <a:ext cx="3094274" cy="904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621" y="4000384"/>
            <a:ext cx="2548835" cy="21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764"/>
            <a:ext cx="8229600" cy="899436"/>
          </a:xfrm>
        </p:spPr>
        <p:txBody>
          <a:bodyPr/>
          <a:lstStyle/>
          <a:p>
            <a:pPr algn="l"/>
            <a:r>
              <a:rPr lang="en-AU" sz="4000" dirty="0" smtClean="0"/>
              <a:t>Aims of the evaluation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13" y="1600200"/>
            <a:ext cx="8229600" cy="4525963"/>
          </a:xfrm>
        </p:spPr>
        <p:txBody>
          <a:bodyPr/>
          <a:lstStyle/>
          <a:p>
            <a:endParaRPr lang="en-AU" dirty="0" smtClean="0"/>
          </a:p>
          <a:p>
            <a:r>
              <a:rPr lang="en-AU" dirty="0" smtClean="0"/>
              <a:t>Who is </a:t>
            </a:r>
            <a:r>
              <a:rPr lang="en-AU" dirty="0"/>
              <a:t>using the </a:t>
            </a:r>
            <a:r>
              <a:rPr lang="en-AU" dirty="0" smtClean="0"/>
              <a:t>service</a:t>
            </a:r>
            <a:endParaRPr lang="en-AU" dirty="0"/>
          </a:p>
          <a:p>
            <a:endParaRPr lang="en-AU" dirty="0"/>
          </a:p>
          <a:p>
            <a:r>
              <a:rPr lang="en-AU" dirty="0" smtClean="0"/>
              <a:t>What is the service </a:t>
            </a:r>
            <a:r>
              <a:rPr lang="en-AU" dirty="0"/>
              <a:t>being used </a:t>
            </a:r>
            <a:r>
              <a:rPr lang="en-AU" dirty="0" smtClean="0"/>
              <a:t>for</a:t>
            </a:r>
            <a:endParaRPr lang="en-AU" dirty="0"/>
          </a:p>
          <a:p>
            <a:endParaRPr lang="en-AU" dirty="0"/>
          </a:p>
          <a:p>
            <a:r>
              <a:rPr lang="en-AU" dirty="0"/>
              <a:t>How </a:t>
            </a:r>
            <a:r>
              <a:rPr lang="en-AU" dirty="0" smtClean="0"/>
              <a:t>is the service being used</a:t>
            </a:r>
            <a:endParaRPr lang="en-AU" dirty="0"/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04219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73867" y="2065312"/>
            <a:ext cx="3843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Table 1. Demographic data of the participants (n=85)</a:t>
            </a:r>
            <a:r>
              <a:rPr lang="en-US" sz="1200" b="1" dirty="0" smtClean="0"/>
              <a:t>.</a:t>
            </a:r>
            <a:endParaRPr lang="en-AU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58533" y="5717133"/>
            <a:ext cx="2894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*ATSI </a:t>
            </a:r>
            <a:r>
              <a:rPr lang="en-US" sz="1100" dirty="0"/>
              <a:t>= Aboriginal or Torres Strait Islander.</a:t>
            </a:r>
            <a:r>
              <a:rPr lang="en-US" sz="1100" b="1" dirty="0"/>
              <a:t> </a:t>
            </a:r>
            <a:endParaRPr lang="en-AU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14606" y="914613"/>
            <a:ext cx="3908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latin typeface="Century Gothic"/>
                <a:cs typeface="Century Gothic"/>
              </a:rPr>
              <a:t>Patients using the service</a:t>
            </a:r>
            <a:endParaRPr lang="en-AU" sz="2400" dirty="0">
              <a:latin typeface="Century Gothic"/>
              <a:cs typeface="Century Gothic"/>
            </a:endParaRPr>
          </a:p>
        </p:txBody>
      </p:sp>
      <p:pic>
        <p:nvPicPr>
          <p:cNvPr id="15" name="Picture 14" descr="Screen Shot 2012-10-26 at 7.1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02" y="2358282"/>
            <a:ext cx="3364621" cy="336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1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3865" y="5538345"/>
            <a:ext cx="66378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1. </a:t>
            </a:r>
            <a:r>
              <a:rPr lang="en-US" sz="1100" b="1" dirty="0"/>
              <a:t>The cumulative number of real-time teleophthalmology consultations by referring health practitioner. </a:t>
            </a:r>
            <a:r>
              <a:rPr lang="en-US" sz="1100" dirty="0"/>
              <a:t>‘</a:t>
            </a:r>
            <a:r>
              <a:rPr lang="en-US" sz="1050" dirty="0"/>
              <a:t>GP – PP’ is a general practitioner in a private practice. ‘GP – AMS’ is a general practitioner in an Aboriginal Medical Service.</a:t>
            </a:r>
            <a:endParaRPr lang="en-AU" sz="1050" b="1" dirty="0"/>
          </a:p>
          <a:p>
            <a:endParaRPr lang="en-AU" sz="1200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288655185"/>
              </p:ext>
            </p:extLst>
          </p:nvPr>
        </p:nvGraphicFramePr>
        <p:xfrm>
          <a:off x="1642531" y="1750737"/>
          <a:ext cx="6112935" cy="3889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14606" y="914613"/>
            <a:ext cx="5993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latin typeface="Century Gothic"/>
                <a:cs typeface="Century Gothic"/>
              </a:rPr>
              <a:t>Referring practitioners using the service</a:t>
            </a:r>
            <a:endParaRPr lang="en-AU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973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32" y="389360"/>
            <a:ext cx="4133718" cy="5985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7" name="Oval 86"/>
          <p:cNvSpPr>
            <a:spLocks noChangeAspect="1" noChangeArrowheads="1"/>
          </p:cNvSpPr>
          <p:nvPr/>
        </p:nvSpPr>
        <p:spPr bwMode="auto">
          <a:xfrm>
            <a:off x="2629897" y="2432297"/>
            <a:ext cx="1011329" cy="1011331"/>
          </a:xfrm>
          <a:prstGeom prst="ellipse">
            <a:avLst/>
          </a:prstGeom>
          <a:solidFill>
            <a:srgbClr val="4F81B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88" name="Oval 87"/>
          <p:cNvSpPr>
            <a:spLocks noChangeAspect="1" noChangeArrowheads="1"/>
          </p:cNvSpPr>
          <p:nvPr/>
        </p:nvSpPr>
        <p:spPr bwMode="auto">
          <a:xfrm>
            <a:off x="3124613" y="5321929"/>
            <a:ext cx="137872" cy="137872"/>
          </a:xfrm>
          <a:prstGeom prst="ellipse">
            <a:avLst/>
          </a:prstGeom>
          <a:solidFill>
            <a:srgbClr val="4F81B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89" name="Oval 88"/>
          <p:cNvSpPr>
            <a:spLocks noChangeAspect="1" noChangeArrowheads="1"/>
          </p:cNvSpPr>
          <p:nvPr/>
        </p:nvSpPr>
        <p:spPr bwMode="auto">
          <a:xfrm>
            <a:off x="4414119" y="1755914"/>
            <a:ext cx="368198" cy="368199"/>
          </a:xfrm>
          <a:prstGeom prst="ellipse">
            <a:avLst/>
          </a:prstGeom>
          <a:solidFill>
            <a:srgbClr val="4F81B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90" name="Oval 89"/>
          <p:cNvSpPr>
            <a:spLocks noChangeAspect="1" noChangeArrowheads="1"/>
          </p:cNvSpPr>
          <p:nvPr/>
        </p:nvSpPr>
        <p:spPr bwMode="auto">
          <a:xfrm>
            <a:off x="3570668" y="5655254"/>
            <a:ext cx="506070" cy="506071"/>
          </a:xfrm>
          <a:prstGeom prst="ellipse">
            <a:avLst/>
          </a:prstGeom>
          <a:solidFill>
            <a:srgbClr val="4F81B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grpSp>
        <p:nvGrpSpPr>
          <p:cNvPr id="91" name="Group 90"/>
          <p:cNvGrpSpPr>
            <a:grpSpLocks/>
          </p:cNvGrpSpPr>
          <p:nvPr/>
        </p:nvGrpSpPr>
        <p:grpSpPr bwMode="auto">
          <a:xfrm>
            <a:off x="2045970" y="661049"/>
            <a:ext cx="1910739" cy="5872530"/>
            <a:chOff x="3111" y="913"/>
            <a:chExt cx="2267" cy="7214"/>
          </a:xfrm>
        </p:grpSpPr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4016" y="1499"/>
              <a:ext cx="1362" cy="7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FFFF">
                      <a:alpha val="50000"/>
                    </a:srgbClr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3248" y="913"/>
              <a:ext cx="260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4579B8">
                      <a:alpha val="50000"/>
                    </a:srgbClr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94" name="Group 93"/>
            <p:cNvGrpSpPr>
              <a:grpSpLocks/>
            </p:cNvGrpSpPr>
            <p:nvPr/>
          </p:nvGrpSpPr>
          <p:grpSpPr bwMode="auto">
            <a:xfrm>
              <a:off x="3111" y="7372"/>
              <a:ext cx="1981" cy="755"/>
              <a:chOff x="3111" y="7372"/>
              <a:chExt cx="1981" cy="755"/>
            </a:xfrm>
          </p:grpSpPr>
          <p:sp>
            <p:nvSpPr>
              <p:cNvPr id="95" name="Rectangle 94"/>
              <p:cNvSpPr>
                <a:spLocks noChangeArrowheads="1"/>
              </p:cNvSpPr>
              <p:nvPr/>
            </p:nvSpPr>
            <p:spPr bwMode="auto">
              <a:xfrm>
                <a:off x="3111" y="7494"/>
                <a:ext cx="741" cy="6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4579B8">
                        <a:alpha val="50000"/>
                      </a:srgbClr>
                    </a:solidFill>
                    <a:prstDash val="solid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40000" dist="23000" dir="5400000" rotWithShape="0">
                        <a:srgbClr val="000000">
                          <a:alpha val="34999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6" name="Rectangle 95"/>
              <p:cNvSpPr>
                <a:spLocks noChangeArrowheads="1"/>
              </p:cNvSpPr>
              <p:nvPr/>
            </p:nvSpPr>
            <p:spPr bwMode="auto">
              <a:xfrm>
                <a:off x="3383" y="7774"/>
                <a:ext cx="1709" cy="3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4579B8">
                        <a:alpha val="50000"/>
                      </a:srgbClr>
                    </a:solidFill>
                    <a:prstDash val="solid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40000" dist="23000" dir="5400000" rotWithShape="0">
                        <a:srgbClr val="000000">
                          <a:alpha val="34999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7" name="Right Triangle 96"/>
              <p:cNvSpPr>
                <a:spLocks noChangeArrowheads="1"/>
              </p:cNvSpPr>
              <p:nvPr/>
            </p:nvSpPr>
            <p:spPr bwMode="auto">
              <a:xfrm>
                <a:off x="3748" y="7372"/>
                <a:ext cx="912" cy="424"/>
              </a:xfrm>
              <a:prstGeom prst="rtTriangl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4579B8">
                        <a:alpha val="50000"/>
                      </a:srgbClr>
                    </a:solidFill>
                    <a:prstDash val="solid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40000" dist="23000" dir="5400000" rotWithShape="0">
                        <a:srgbClr val="000000">
                          <a:alpha val="34999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2774257" y="959501"/>
            <a:ext cx="1645539" cy="369821"/>
            <a:chOff x="3918" y="1107"/>
            <a:chExt cx="2029" cy="456"/>
          </a:xfrm>
        </p:grpSpPr>
        <p:sp>
          <p:nvSpPr>
            <p:cNvPr id="99" name="Oval 98"/>
            <p:cNvSpPr>
              <a:spLocks noChangeAspect="1" noChangeArrowheads="1"/>
            </p:cNvSpPr>
            <p:nvPr/>
          </p:nvSpPr>
          <p:spPr bwMode="auto">
            <a:xfrm>
              <a:off x="3918" y="1229"/>
              <a:ext cx="114" cy="114"/>
            </a:xfrm>
            <a:prstGeom prst="ellipse">
              <a:avLst/>
            </a:prstGeom>
            <a:solidFill>
              <a:srgbClr val="4F81BD"/>
            </a:solidFill>
            <a:ln w="3810">
              <a:solidFill>
                <a:srgbClr val="0000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0" name="Text Box 144"/>
            <p:cNvSpPr txBox="1">
              <a:spLocks noChangeArrowheads="1"/>
            </p:cNvSpPr>
            <p:nvPr/>
          </p:nvSpPr>
          <p:spPr bwMode="auto">
            <a:xfrm>
              <a:off x="3997" y="1107"/>
              <a:ext cx="1950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>
                      <a:alpha val="5000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700" spc="-20" dirty="0">
                  <a:effectLst/>
                  <a:latin typeface="Calibri"/>
                  <a:ea typeface="ＭＳ 明朝"/>
                  <a:cs typeface="Times New Roman"/>
                </a:rPr>
                <a:t>Optometrist</a:t>
              </a:r>
              <a:endParaRPr lang="en-AU" sz="14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55" y="5593611"/>
            <a:ext cx="170312" cy="43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14228" r="61154" b="77236"/>
          <a:stretch/>
        </p:blipFill>
        <p:spPr bwMode="auto">
          <a:xfrm>
            <a:off x="2670448" y="1141166"/>
            <a:ext cx="1146768" cy="66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5" r="76399" b="-142"/>
          <a:stretch/>
        </p:blipFill>
        <p:spPr bwMode="auto">
          <a:xfrm>
            <a:off x="2313603" y="6220522"/>
            <a:ext cx="974023" cy="96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" name="Oval 103"/>
          <p:cNvSpPr>
            <a:spLocks noChangeAspect="1" noChangeArrowheads="1"/>
          </p:cNvSpPr>
          <p:nvPr/>
        </p:nvSpPr>
        <p:spPr bwMode="auto">
          <a:xfrm>
            <a:off x="5332645" y="1632113"/>
            <a:ext cx="137354" cy="137328"/>
          </a:xfrm>
          <a:prstGeom prst="ellipse">
            <a:avLst/>
          </a:prstGeom>
          <a:solidFill>
            <a:srgbClr val="C0504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105" name="Oval 104"/>
          <p:cNvSpPr>
            <a:spLocks noChangeAspect="1" noChangeArrowheads="1"/>
          </p:cNvSpPr>
          <p:nvPr/>
        </p:nvSpPr>
        <p:spPr bwMode="auto">
          <a:xfrm>
            <a:off x="5983184" y="1157361"/>
            <a:ext cx="366816" cy="366747"/>
          </a:xfrm>
          <a:prstGeom prst="ellipse">
            <a:avLst/>
          </a:prstGeom>
          <a:solidFill>
            <a:srgbClr val="C0504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106" name="Oval 105"/>
          <p:cNvSpPr>
            <a:spLocks noChangeAspect="1" noChangeArrowheads="1"/>
          </p:cNvSpPr>
          <p:nvPr/>
        </p:nvSpPr>
        <p:spPr bwMode="auto">
          <a:xfrm>
            <a:off x="4589787" y="1668819"/>
            <a:ext cx="320762" cy="320702"/>
          </a:xfrm>
          <a:prstGeom prst="ellipse">
            <a:avLst/>
          </a:prstGeom>
          <a:solidFill>
            <a:srgbClr val="C0504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107" name="Oval 106"/>
          <p:cNvSpPr>
            <a:spLocks noChangeAspect="1" noChangeArrowheads="1"/>
          </p:cNvSpPr>
          <p:nvPr/>
        </p:nvSpPr>
        <p:spPr bwMode="auto">
          <a:xfrm>
            <a:off x="4640160" y="1010026"/>
            <a:ext cx="549416" cy="549313"/>
          </a:xfrm>
          <a:prstGeom prst="ellipse">
            <a:avLst/>
          </a:prstGeom>
          <a:solidFill>
            <a:srgbClr val="C0504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108" name="Text Box 160"/>
          <p:cNvSpPr txBox="1">
            <a:spLocks noChangeArrowheads="1"/>
          </p:cNvSpPr>
          <p:nvPr/>
        </p:nvSpPr>
        <p:spPr bwMode="auto">
          <a:xfrm>
            <a:off x="2836195" y="963131"/>
            <a:ext cx="1575530" cy="3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>
                    <a:alpha val="5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700" spc="-20" dirty="0">
                <a:effectLst/>
                <a:latin typeface="Calibri"/>
                <a:ea typeface="ＭＳ 明朝"/>
                <a:cs typeface="Times New Roman"/>
              </a:rPr>
              <a:t>Hospital </a:t>
            </a:r>
            <a:r>
              <a:rPr lang="en-US" sz="700" spc="-20" dirty="0" smtClean="0">
                <a:effectLst/>
                <a:latin typeface="Calibri"/>
                <a:ea typeface="ＭＳ 明朝"/>
                <a:cs typeface="Times New Roman"/>
              </a:rPr>
              <a:t>DMO</a:t>
            </a:r>
            <a:endParaRPr lang="en-AU" sz="14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09" name="Oval 108"/>
          <p:cNvSpPr>
            <a:spLocks noChangeAspect="1" noChangeArrowheads="1"/>
          </p:cNvSpPr>
          <p:nvPr/>
        </p:nvSpPr>
        <p:spPr bwMode="auto">
          <a:xfrm>
            <a:off x="2774257" y="1058920"/>
            <a:ext cx="92108" cy="92091"/>
          </a:xfrm>
          <a:prstGeom prst="ellipse">
            <a:avLst/>
          </a:prstGeom>
          <a:solidFill>
            <a:srgbClr val="C0504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110" name="Oval 109"/>
          <p:cNvSpPr>
            <a:spLocks noChangeAspect="1" noChangeArrowheads="1"/>
          </p:cNvSpPr>
          <p:nvPr/>
        </p:nvSpPr>
        <p:spPr bwMode="auto">
          <a:xfrm>
            <a:off x="3319702" y="2516709"/>
            <a:ext cx="321524" cy="321524"/>
          </a:xfrm>
          <a:prstGeom prst="ellipse">
            <a:avLst/>
          </a:prstGeom>
          <a:solidFill>
            <a:srgbClr val="F79646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1" name="Oval 110"/>
          <p:cNvSpPr>
            <a:spLocks noChangeAspect="1" noChangeArrowheads="1"/>
          </p:cNvSpPr>
          <p:nvPr/>
        </p:nvSpPr>
        <p:spPr bwMode="auto">
          <a:xfrm>
            <a:off x="4599577" y="1548606"/>
            <a:ext cx="229197" cy="229197"/>
          </a:xfrm>
          <a:prstGeom prst="ellipse">
            <a:avLst/>
          </a:prstGeom>
          <a:solidFill>
            <a:srgbClr val="F79646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2" name="Oval 111"/>
          <p:cNvSpPr>
            <a:spLocks noChangeAspect="1" noChangeArrowheads="1"/>
          </p:cNvSpPr>
          <p:nvPr/>
        </p:nvSpPr>
        <p:spPr bwMode="auto">
          <a:xfrm>
            <a:off x="4499187" y="1496372"/>
            <a:ext cx="229197" cy="229197"/>
          </a:xfrm>
          <a:prstGeom prst="ellipse">
            <a:avLst/>
          </a:prstGeom>
          <a:solidFill>
            <a:srgbClr val="8064A2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3" name="Oval 112"/>
          <p:cNvSpPr>
            <a:spLocks noChangeAspect="1" noChangeArrowheads="1"/>
          </p:cNvSpPr>
          <p:nvPr/>
        </p:nvSpPr>
        <p:spPr bwMode="auto">
          <a:xfrm>
            <a:off x="5976049" y="2133559"/>
            <a:ext cx="137680" cy="137680"/>
          </a:xfrm>
          <a:prstGeom prst="ellipse">
            <a:avLst/>
          </a:prstGeom>
          <a:solidFill>
            <a:srgbClr val="F79646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4" name="Oval 113"/>
          <p:cNvSpPr>
            <a:spLocks noChangeAspect="1" noChangeArrowheads="1"/>
          </p:cNvSpPr>
          <p:nvPr/>
        </p:nvSpPr>
        <p:spPr bwMode="auto">
          <a:xfrm>
            <a:off x="3598560" y="5966845"/>
            <a:ext cx="459205" cy="459205"/>
          </a:xfrm>
          <a:prstGeom prst="ellipse">
            <a:avLst/>
          </a:prstGeom>
          <a:solidFill>
            <a:srgbClr val="F79646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5" name="Oval 114"/>
          <p:cNvSpPr>
            <a:spLocks noChangeAspect="1" noChangeArrowheads="1"/>
          </p:cNvSpPr>
          <p:nvPr/>
        </p:nvSpPr>
        <p:spPr bwMode="auto">
          <a:xfrm>
            <a:off x="3514038" y="6093152"/>
            <a:ext cx="137680" cy="137680"/>
          </a:xfrm>
          <a:prstGeom prst="ellipse">
            <a:avLst/>
          </a:prstGeom>
          <a:solidFill>
            <a:srgbClr val="8064A2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2773124" y="881633"/>
            <a:ext cx="1638128" cy="463254"/>
            <a:chOff x="4929349" y="2104432"/>
            <a:chExt cx="1638128" cy="463254"/>
          </a:xfrm>
        </p:grpSpPr>
        <p:sp>
          <p:nvSpPr>
            <p:cNvPr id="117" name="Oval 116"/>
            <p:cNvSpPr>
              <a:spLocks noChangeAspect="1" noChangeArrowheads="1"/>
            </p:cNvSpPr>
            <p:nvPr/>
          </p:nvSpPr>
          <p:spPr bwMode="auto">
            <a:xfrm>
              <a:off x="4929349" y="2203387"/>
              <a:ext cx="92327" cy="92327"/>
            </a:xfrm>
            <a:prstGeom prst="ellipse">
              <a:avLst/>
            </a:prstGeom>
            <a:solidFill>
              <a:srgbClr val="F79646"/>
            </a:solidFill>
            <a:ln w="3810">
              <a:solidFill>
                <a:srgbClr val="000000">
                  <a:alpha val="60001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118" name="Text Box 179"/>
            <p:cNvSpPr txBox="1">
              <a:spLocks noChangeArrowheads="1"/>
            </p:cNvSpPr>
            <p:nvPr/>
          </p:nvSpPr>
          <p:spPr bwMode="auto">
            <a:xfrm>
              <a:off x="4988202" y="2104432"/>
              <a:ext cx="1579275" cy="46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700" spc="-20" dirty="0">
                  <a:effectLst/>
                  <a:latin typeface="Calibri"/>
                  <a:ea typeface="ＭＳ 明朝"/>
                  <a:cs typeface="Calibri"/>
                </a:rPr>
                <a:t>GP – AMS</a:t>
              </a:r>
              <a:endParaRPr lang="en-AU" sz="1400" dirty="0">
                <a:effectLst/>
                <a:latin typeface="Calibri"/>
                <a:ea typeface="ＭＳ 明朝"/>
                <a:cs typeface="Calibri"/>
              </a:endParaRPr>
            </a:p>
            <a:p>
              <a:pPr>
                <a:spcAft>
                  <a:spcPts val="0"/>
                </a:spcAft>
              </a:pPr>
              <a:r>
                <a:rPr lang="en-US" sz="700" spc="-20" dirty="0">
                  <a:effectLst/>
                  <a:latin typeface="Calibri"/>
                  <a:ea typeface="ＭＳ 明朝"/>
                  <a:cs typeface="Calibri"/>
                </a:rPr>
                <a:t>GP - PP</a:t>
              </a:r>
              <a:endParaRPr lang="en-AU" sz="1400" dirty="0">
                <a:effectLst/>
                <a:latin typeface="Calibri"/>
                <a:ea typeface="ＭＳ 明朝"/>
                <a:cs typeface="Calibri"/>
              </a:endParaRPr>
            </a:p>
          </p:txBody>
        </p:sp>
        <p:sp>
          <p:nvSpPr>
            <p:cNvPr id="119" name="Oval 118"/>
            <p:cNvSpPr>
              <a:spLocks noChangeAspect="1" noChangeArrowheads="1"/>
            </p:cNvSpPr>
            <p:nvPr/>
          </p:nvSpPr>
          <p:spPr bwMode="auto">
            <a:xfrm>
              <a:off x="4929349" y="2306242"/>
              <a:ext cx="92327" cy="92327"/>
            </a:xfrm>
            <a:prstGeom prst="ellipse">
              <a:avLst/>
            </a:prstGeom>
            <a:solidFill>
              <a:srgbClr val="8064A2"/>
            </a:solidFill>
            <a:ln w="3810">
              <a:solidFill>
                <a:srgbClr val="000000">
                  <a:alpha val="60001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09128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/>
      <p:bldP spid="108" grpId="1"/>
      <p:bldP spid="109" grpId="0" animBg="1"/>
      <p:bldP spid="109" grpId="1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82" y="389360"/>
            <a:ext cx="4133718" cy="5985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" name="Oval 44"/>
          <p:cNvSpPr>
            <a:spLocks noChangeAspect="1" noChangeArrowheads="1"/>
          </p:cNvSpPr>
          <p:nvPr/>
        </p:nvSpPr>
        <p:spPr bwMode="auto">
          <a:xfrm>
            <a:off x="2629897" y="2432297"/>
            <a:ext cx="1011329" cy="1011331"/>
          </a:xfrm>
          <a:prstGeom prst="ellipse">
            <a:avLst/>
          </a:prstGeom>
          <a:solidFill>
            <a:srgbClr val="4F81B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46" name="Oval 45"/>
          <p:cNvSpPr>
            <a:spLocks noChangeAspect="1" noChangeArrowheads="1"/>
          </p:cNvSpPr>
          <p:nvPr/>
        </p:nvSpPr>
        <p:spPr bwMode="auto">
          <a:xfrm>
            <a:off x="3124613" y="5321929"/>
            <a:ext cx="137872" cy="137872"/>
          </a:xfrm>
          <a:prstGeom prst="ellipse">
            <a:avLst/>
          </a:prstGeom>
          <a:solidFill>
            <a:srgbClr val="4F81B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47" name="Oval 46"/>
          <p:cNvSpPr>
            <a:spLocks noChangeAspect="1" noChangeArrowheads="1"/>
          </p:cNvSpPr>
          <p:nvPr/>
        </p:nvSpPr>
        <p:spPr bwMode="auto">
          <a:xfrm>
            <a:off x="4414119" y="1755914"/>
            <a:ext cx="368198" cy="368199"/>
          </a:xfrm>
          <a:prstGeom prst="ellipse">
            <a:avLst/>
          </a:prstGeom>
          <a:solidFill>
            <a:srgbClr val="4F81B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48" name="Oval 47"/>
          <p:cNvSpPr>
            <a:spLocks noChangeAspect="1" noChangeArrowheads="1"/>
          </p:cNvSpPr>
          <p:nvPr/>
        </p:nvSpPr>
        <p:spPr bwMode="auto">
          <a:xfrm>
            <a:off x="3570668" y="5655254"/>
            <a:ext cx="506070" cy="506071"/>
          </a:xfrm>
          <a:prstGeom prst="ellipse">
            <a:avLst/>
          </a:prstGeom>
          <a:solidFill>
            <a:srgbClr val="4F81B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2045970" y="661049"/>
            <a:ext cx="1910739" cy="5872530"/>
            <a:chOff x="3111" y="913"/>
            <a:chExt cx="2267" cy="7214"/>
          </a:xfrm>
        </p:grpSpPr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4016" y="1499"/>
              <a:ext cx="1362" cy="7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FFFF">
                      <a:alpha val="50000"/>
                    </a:srgbClr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3248" y="913"/>
              <a:ext cx="260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4579B8">
                      <a:alpha val="50000"/>
                    </a:srgbClr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55" name="Group 54"/>
            <p:cNvGrpSpPr>
              <a:grpSpLocks/>
            </p:cNvGrpSpPr>
            <p:nvPr/>
          </p:nvGrpSpPr>
          <p:grpSpPr bwMode="auto">
            <a:xfrm>
              <a:off x="3111" y="7372"/>
              <a:ext cx="1981" cy="755"/>
              <a:chOff x="3111" y="7372"/>
              <a:chExt cx="1981" cy="755"/>
            </a:xfrm>
          </p:grpSpPr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3111" y="7494"/>
                <a:ext cx="741" cy="6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4579B8">
                        <a:alpha val="50000"/>
                      </a:srgbClr>
                    </a:solidFill>
                    <a:prstDash val="solid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40000" dist="23000" dir="5400000" rotWithShape="0">
                        <a:srgbClr val="000000">
                          <a:alpha val="34999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3383" y="7774"/>
                <a:ext cx="1709" cy="3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4579B8">
                        <a:alpha val="50000"/>
                      </a:srgbClr>
                    </a:solidFill>
                    <a:prstDash val="solid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40000" dist="23000" dir="5400000" rotWithShape="0">
                        <a:srgbClr val="000000">
                          <a:alpha val="34999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8" name="Right Triangle 57"/>
              <p:cNvSpPr>
                <a:spLocks noChangeArrowheads="1"/>
              </p:cNvSpPr>
              <p:nvPr/>
            </p:nvSpPr>
            <p:spPr bwMode="auto">
              <a:xfrm>
                <a:off x="3748" y="7372"/>
                <a:ext cx="912" cy="424"/>
              </a:xfrm>
              <a:prstGeom prst="rtTriangl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4579B8">
                        <a:alpha val="50000"/>
                      </a:srgbClr>
                    </a:solidFill>
                    <a:prstDash val="solid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40000" dist="23000" dir="5400000" rotWithShape="0">
                        <a:srgbClr val="000000">
                          <a:alpha val="34999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2767907" y="781701"/>
            <a:ext cx="1645539" cy="369821"/>
            <a:chOff x="3918" y="1107"/>
            <a:chExt cx="2029" cy="456"/>
          </a:xfrm>
        </p:grpSpPr>
        <p:sp>
          <p:nvSpPr>
            <p:cNvPr id="51" name="Oval 50"/>
            <p:cNvSpPr>
              <a:spLocks noChangeAspect="1" noChangeArrowheads="1"/>
            </p:cNvSpPr>
            <p:nvPr/>
          </p:nvSpPr>
          <p:spPr bwMode="auto">
            <a:xfrm>
              <a:off x="3918" y="1229"/>
              <a:ext cx="114" cy="114"/>
            </a:xfrm>
            <a:prstGeom prst="ellipse">
              <a:avLst/>
            </a:prstGeom>
            <a:solidFill>
              <a:srgbClr val="4F81BD"/>
            </a:solidFill>
            <a:ln w="3810">
              <a:solidFill>
                <a:srgbClr val="0000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2" name="Text Box 144"/>
            <p:cNvSpPr txBox="1">
              <a:spLocks noChangeArrowheads="1"/>
            </p:cNvSpPr>
            <p:nvPr/>
          </p:nvSpPr>
          <p:spPr bwMode="auto">
            <a:xfrm>
              <a:off x="3997" y="1107"/>
              <a:ext cx="1950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>
                      <a:alpha val="5000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700" spc="-20" dirty="0">
                  <a:effectLst/>
                  <a:latin typeface="Calibri"/>
                  <a:ea typeface="ＭＳ 明朝"/>
                  <a:cs typeface="Times New Roman"/>
                </a:rPr>
                <a:t>Optometrist</a:t>
              </a:r>
              <a:endParaRPr lang="en-AU" sz="14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55" y="5593611"/>
            <a:ext cx="170312" cy="43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14228" r="61154" b="77236"/>
          <a:stretch/>
        </p:blipFill>
        <p:spPr bwMode="auto">
          <a:xfrm>
            <a:off x="2670448" y="1141166"/>
            <a:ext cx="1146768" cy="66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5" r="76399" b="-142"/>
          <a:stretch/>
        </p:blipFill>
        <p:spPr bwMode="auto">
          <a:xfrm>
            <a:off x="2313603" y="6220522"/>
            <a:ext cx="974023" cy="96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5" name="Oval 84"/>
          <p:cNvSpPr>
            <a:spLocks noChangeAspect="1" noChangeArrowheads="1"/>
          </p:cNvSpPr>
          <p:nvPr/>
        </p:nvSpPr>
        <p:spPr bwMode="auto">
          <a:xfrm>
            <a:off x="5332645" y="1632113"/>
            <a:ext cx="137354" cy="137328"/>
          </a:xfrm>
          <a:prstGeom prst="ellipse">
            <a:avLst/>
          </a:prstGeom>
          <a:solidFill>
            <a:srgbClr val="C0504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86" name="Oval 85"/>
          <p:cNvSpPr>
            <a:spLocks noChangeAspect="1" noChangeArrowheads="1"/>
          </p:cNvSpPr>
          <p:nvPr/>
        </p:nvSpPr>
        <p:spPr bwMode="auto">
          <a:xfrm>
            <a:off x="5983184" y="1157361"/>
            <a:ext cx="366816" cy="366747"/>
          </a:xfrm>
          <a:prstGeom prst="ellipse">
            <a:avLst/>
          </a:prstGeom>
          <a:solidFill>
            <a:srgbClr val="C0504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87" name="Oval 86"/>
          <p:cNvSpPr>
            <a:spLocks noChangeAspect="1" noChangeArrowheads="1"/>
          </p:cNvSpPr>
          <p:nvPr/>
        </p:nvSpPr>
        <p:spPr bwMode="auto">
          <a:xfrm>
            <a:off x="4589787" y="1668819"/>
            <a:ext cx="320762" cy="320702"/>
          </a:xfrm>
          <a:prstGeom prst="ellipse">
            <a:avLst/>
          </a:prstGeom>
          <a:solidFill>
            <a:srgbClr val="C0504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88" name="Oval 87"/>
          <p:cNvSpPr>
            <a:spLocks noChangeAspect="1" noChangeArrowheads="1"/>
          </p:cNvSpPr>
          <p:nvPr/>
        </p:nvSpPr>
        <p:spPr bwMode="auto">
          <a:xfrm>
            <a:off x="4640160" y="1010026"/>
            <a:ext cx="549416" cy="549313"/>
          </a:xfrm>
          <a:prstGeom prst="ellipse">
            <a:avLst/>
          </a:prstGeom>
          <a:solidFill>
            <a:srgbClr val="C0504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82" name="Text Box 160"/>
          <p:cNvSpPr txBox="1">
            <a:spLocks noChangeArrowheads="1"/>
          </p:cNvSpPr>
          <p:nvPr/>
        </p:nvSpPr>
        <p:spPr bwMode="auto">
          <a:xfrm>
            <a:off x="2831702" y="674617"/>
            <a:ext cx="1575530" cy="3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>
                    <a:alpha val="5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700" spc="-20" dirty="0">
                <a:effectLst/>
                <a:latin typeface="Calibri"/>
                <a:ea typeface="ＭＳ 明朝"/>
                <a:cs typeface="Times New Roman"/>
              </a:rPr>
              <a:t>Hospital </a:t>
            </a:r>
            <a:r>
              <a:rPr lang="en-US" sz="700" spc="-20" dirty="0" smtClean="0">
                <a:effectLst/>
                <a:latin typeface="Calibri"/>
                <a:ea typeface="ＭＳ 明朝"/>
                <a:cs typeface="Times New Roman"/>
              </a:rPr>
              <a:t>DMO</a:t>
            </a:r>
            <a:endParaRPr lang="en-AU" sz="14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83" name="Oval 82"/>
          <p:cNvSpPr>
            <a:spLocks noChangeAspect="1" noChangeArrowheads="1"/>
          </p:cNvSpPr>
          <p:nvPr/>
        </p:nvSpPr>
        <p:spPr bwMode="auto">
          <a:xfrm>
            <a:off x="2767907" y="773170"/>
            <a:ext cx="92108" cy="92091"/>
          </a:xfrm>
          <a:prstGeom prst="ellipse">
            <a:avLst/>
          </a:prstGeom>
          <a:solidFill>
            <a:srgbClr val="C0504D"/>
          </a:solidFill>
          <a:ln w="3810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103" name="Oval 102"/>
          <p:cNvSpPr>
            <a:spLocks noChangeAspect="1" noChangeArrowheads="1"/>
          </p:cNvSpPr>
          <p:nvPr/>
        </p:nvSpPr>
        <p:spPr bwMode="auto">
          <a:xfrm>
            <a:off x="3319702" y="2516709"/>
            <a:ext cx="321524" cy="321524"/>
          </a:xfrm>
          <a:prstGeom prst="ellipse">
            <a:avLst/>
          </a:prstGeom>
          <a:solidFill>
            <a:srgbClr val="F79646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4" name="Oval 103"/>
          <p:cNvSpPr>
            <a:spLocks noChangeAspect="1" noChangeArrowheads="1"/>
          </p:cNvSpPr>
          <p:nvPr/>
        </p:nvSpPr>
        <p:spPr bwMode="auto">
          <a:xfrm>
            <a:off x="4599577" y="1548606"/>
            <a:ext cx="229197" cy="229197"/>
          </a:xfrm>
          <a:prstGeom prst="ellipse">
            <a:avLst/>
          </a:prstGeom>
          <a:solidFill>
            <a:srgbClr val="F79646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5" name="Oval 104"/>
          <p:cNvSpPr>
            <a:spLocks noChangeAspect="1" noChangeArrowheads="1"/>
          </p:cNvSpPr>
          <p:nvPr/>
        </p:nvSpPr>
        <p:spPr bwMode="auto">
          <a:xfrm>
            <a:off x="4499187" y="1496372"/>
            <a:ext cx="229197" cy="229197"/>
          </a:xfrm>
          <a:prstGeom prst="ellipse">
            <a:avLst/>
          </a:prstGeom>
          <a:solidFill>
            <a:srgbClr val="8064A2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6" name="Oval 105"/>
          <p:cNvSpPr>
            <a:spLocks noChangeAspect="1" noChangeArrowheads="1"/>
          </p:cNvSpPr>
          <p:nvPr/>
        </p:nvSpPr>
        <p:spPr bwMode="auto">
          <a:xfrm>
            <a:off x="5976049" y="2133559"/>
            <a:ext cx="137680" cy="137680"/>
          </a:xfrm>
          <a:prstGeom prst="ellipse">
            <a:avLst/>
          </a:prstGeom>
          <a:solidFill>
            <a:srgbClr val="F79646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7" name="Oval 106"/>
          <p:cNvSpPr>
            <a:spLocks noChangeAspect="1" noChangeArrowheads="1"/>
          </p:cNvSpPr>
          <p:nvPr/>
        </p:nvSpPr>
        <p:spPr bwMode="auto">
          <a:xfrm>
            <a:off x="3598560" y="5966845"/>
            <a:ext cx="459205" cy="459205"/>
          </a:xfrm>
          <a:prstGeom prst="ellipse">
            <a:avLst/>
          </a:prstGeom>
          <a:solidFill>
            <a:srgbClr val="F79646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8" name="Oval 107"/>
          <p:cNvSpPr>
            <a:spLocks noChangeAspect="1" noChangeArrowheads="1"/>
          </p:cNvSpPr>
          <p:nvPr/>
        </p:nvSpPr>
        <p:spPr bwMode="auto">
          <a:xfrm>
            <a:off x="3514038" y="6093152"/>
            <a:ext cx="137680" cy="137680"/>
          </a:xfrm>
          <a:prstGeom prst="ellipse">
            <a:avLst/>
          </a:prstGeom>
          <a:solidFill>
            <a:srgbClr val="8064A2"/>
          </a:solidFill>
          <a:ln w="3810">
            <a:solidFill>
              <a:schemeClr val="tx1">
                <a:alpha val="60001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grpSp>
        <p:nvGrpSpPr>
          <p:cNvPr id="115" name="Group 114"/>
          <p:cNvGrpSpPr/>
          <p:nvPr/>
        </p:nvGrpSpPr>
        <p:grpSpPr>
          <a:xfrm>
            <a:off x="2766774" y="890768"/>
            <a:ext cx="1645298" cy="463254"/>
            <a:chOff x="4916649" y="1237225"/>
            <a:chExt cx="1645298" cy="463254"/>
          </a:xfrm>
        </p:grpSpPr>
        <p:sp>
          <p:nvSpPr>
            <p:cNvPr id="99" name="Oval 98"/>
            <p:cNvSpPr>
              <a:spLocks noChangeAspect="1" noChangeArrowheads="1"/>
            </p:cNvSpPr>
            <p:nvPr/>
          </p:nvSpPr>
          <p:spPr bwMode="auto">
            <a:xfrm>
              <a:off x="4916649" y="1333437"/>
              <a:ext cx="92327" cy="92327"/>
            </a:xfrm>
            <a:prstGeom prst="ellipse">
              <a:avLst/>
            </a:prstGeom>
            <a:solidFill>
              <a:srgbClr val="F79646"/>
            </a:solidFill>
            <a:ln w="3810">
              <a:solidFill>
                <a:srgbClr val="000000">
                  <a:alpha val="60001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 sz="2000"/>
            </a:p>
          </p:txBody>
        </p:sp>
        <p:sp>
          <p:nvSpPr>
            <p:cNvPr id="100" name="Text Box 179"/>
            <p:cNvSpPr txBox="1">
              <a:spLocks noChangeArrowheads="1"/>
            </p:cNvSpPr>
            <p:nvPr/>
          </p:nvSpPr>
          <p:spPr bwMode="auto">
            <a:xfrm>
              <a:off x="4982672" y="1237225"/>
              <a:ext cx="1579275" cy="46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700" spc="-20" dirty="0">
                  <a:effectLst/>
                  <a:latin typeface="Calibri"/>
                  <a:ea typeface="ＭＳ 明朝"/>
                  <a:cs typeface="Times New Roman"/>
                </a:rPr>
                <a:t>GP – AMS</a:t>
              </a:r>
              <a:endParaRPr lang="en-AU" sz="1400" dirty="0">
                <a:effectLst/>
                <a:latin typeface="Cambria"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US" sz="700" spc="-20" dirty="0">
                  <a:effectLst/>
                  <a:latin typeface="Calibri"/>
                  <a:ea typeface="ＭＳ 明朝"/>
                  <a:cs typeface="Times New Roman"/>
                </a:rPr>
                <a:t>GP - PP</a:t>
              </a:r>
              <a:endParaRPr lang="en-AU" sz="14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  <p:sp>
          <p:nvSpPr>
            <p:cNvPr id="101" name="Oval 100"/>
            <p:cNvSpPr>
              <a:spLocks noChangeAspect="1" noChangeArrowheads="1"/>
            </p:cNvSpPr>
            <p:nvPr/>
          </p:nvSpPr>
          <p:spPr bwMode="auto">
            <a:xfrm>
              <a:off x="4916649" y="1442642"/>
              <a:ext cx="92327" cy="92327"/>
            </a:xfrm>
            <a:prstGeom prst="ellipse">
              <a:avLst/>
            </a:prstGeom>
            <a:solidFill>
              <a:srgbClr val="8064A2"/>
            </a:solidFill>
            <a:ln w="3810">
              <a:solidFill>
                <a:srgbClr val="000000">
                  <a:alpha val="60001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441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85" grpId="0" animBg="1"/>
      <p:bldP spid="86" grpId="0" animBg="1"/>
      <p:bldP spid="87" grpId="0" animBg="1"/>
      <p:bldP spid="88" grpId="0" animBg="1"/>
      <p:bldP spid="82" grpId="0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764"/>
            <a:ext cx="8229600" cy="899436"/>
          </a:xfrm>
        </p:spPr>
        <p:txBody>
          <a:bodyPr/>
          <a:lstStyle/>
          <a:p>
            <a:pPr algn="l"/>
            <a:r>
              <a:rPr lang="en-AU" sz="4000" dirty="0" smtClean="0"/>
              <a:t>Aims of the evaluation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Who’s </a:t>
            </a:r>
            <a:r>
              <a:rPr lang="en-AU" dirty="0"/>
              <a:t>using the </a:t>
            </a:r>
            <a:r>
              <a:rPr lang="en-AU" dirty="0" smtClean="0"/>
              <a:t>service</a:t>
            </a:r>
            <a:endParaRPr lang="en-AU" dirty="0"/>
          </a:p>
          <a:p>
            <a:endParaRPr lang="en-AU" dirty="0"/>
          </a:p>
          <a:p>
            <a:r>
              <a:rPr lang="en-AU" dirty="0" smtClean="0"/>
              <a:t>What is the service being </a:t>
            </a:r>
            <a:r>
              <a:rPr lang="en-AU" dirty="0"/>
              <a:t>used </a:t>
            </a:r>
            <a:r>
              <a:rPr lang="en-AU" dirty="0" smtClean="0"/>
              <a:t>for</a:t>
            </a:r>
            <a:endParaRPr lang="en-AU" dirty="0"/>
          </a:p>
          <a:p>
            <a:endParaRPr lang="en-AU" dirty="0"/>
          </a:p>
          <a:p>
            <a:r>
              <a:rPr lang="en-AU" dirty="0"/>
              <a:t>How </a:t>
            </a:r>
            <a:r>
              <a:rPr lang="en-AU" dirty="0" smtClean="0"/>
              <a:t>is the service being used</a:t>
            </a:r>
            <a:endParaRPr lang="en-AU" dirty="0"/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42347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037278" y="1915662"/>
            <a:ext cx="3210820" cy="2522509"/>
          </a:xfrm>
        </p:spPr>
        <p:txBody>
          <a:bodyPr>
            <a:noAutofit/>
          </a:bodyPr>
          <a:lstStyle/>
          <a:p>
            <a:r>
              <a:rPr lang="en-AU" dirty="0" smtClean="0"/>
              <a:t>56 diagnosis &amp; management</a:t>
            </a:r>
          </a:p>
          <a:p>
            <a:endParaRPr lang="en-AU" dirty="0" smtClean="0"/>
          </a:p>
          <a:p>
            <a:r>
              <a:rPr lang="en-AU" dirty="0" smtClean="0"/>
              <a:t>32 management for known diagnosis</a:t>
            </a:r>
          </a:p>
          <a:p>
            <a:endParaRPr lang="en-AU" dirty="0" smtClean="0"/>
          </a:p>
          <a:p>
            <a:r>
              <a:rPr lang="en-AU" dirty="0" smtClean="0"/>
              <a:t>12 follow-up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4670" y="857010"/>
            <a:ext cx="402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Table </a:t>
            </a:r>
            <a:r>
              <a:rPr lang="en-US" sz="1200" b="1" dirty="0" smtClean="0"/>
              <a:t>2. </a:t>
            </a:r>
            <a:r>
              <a:rPr lang="en-US" sz="1200" b="1" dirty="0"/>
              <a:t>The reasons for real-time </a:t>
            </a:r>
            <a:r>
              <a:rPr lang="en-US" sz="1200" b="1" dirty="0" err="1" smtClean="0"/>
              <a:t>tele</a:t>
            </a:r>
            <a:r>
              <a:rPr lang="en-US" sz="1200" b="1" dirty="0" smtClean="0"/>
              <a:t>-ophthalmology </a:t>
            </a:r>
            <a:r>
              <a:rPr lang="en-US" sz="1200" b="1" dirty="0"/>
              <a:t>consultations when the diagnosis was not known prior to the consultation (n=56).</a:t>
            </a:r>
            <a:endParaRPr lang="en-AU" sz="1200" b="1" dirty="0"/>
          </a:p>
          <a:p>
            <a:endParaRPr lang="en-AU" sz="1200" dirty="0"/>
          </a:p>
        </p:txBody>
      </p:sp>
      <p:pic>
        <p:nvPicPr>
          <p:cNvPr id="15" name="Picture 14" descr="Screen Shot 2012-10-26 at 7.16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r="2891" b="2593"/>
          <a:stretch/>
        </p:blipFill>
        <p:spPr>
          <a:xfrm>
            <a:off x="4642260" y="1498220"/>
            <a:ext cx="3328408" cy="42538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14606" y="914613"/>
            <a:ext cx="2010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latin typeface="Century Gothic"/>
                <a:cs typeface="Century Gothic"/>
              </a:rPr>
              <a:t>Reasons for </a:t>
            </a:r>
          </a:p>
          <a:p>
            <a:r>
              <a:rPr lang="en-AU" sz="2400" dirty="0" smtClean="0">
                <a:latin typeface="Century Gothic"/>
                <a:cs typeface="Century Gothic"/>
              </a:rPr>
              <a:t>consultation</a:t>
            </a:r>
            <a:endParaRPr lang="en-AU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761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2-10-26 at 7.43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57" y="835326"/>
            <a:ext cx="4071588" cy="57744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21438" y="321162"/>
            <a:ext cx="3974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Table </a:t>
            </a:r>
            <a:r>
              <a:rPr lang="en-US" sz="1200" b="1" dirty="0"/>
              <a:t>3</a:t>
            </a:r>
            <a:r>
              <a:rPr lang="en-US" sz="1200" b="1" dirty="0" smtClean="0"/>
              <a:t>. </a:t>
            </a:r>
            <a:r>
              <a:rPr lang="en-US" sz="1200" b="1" dirty="0"/>
              <a:t>The working diagnoses managed by real-time teleophthalmology </a:t>
            </a:r>
            <a:r>
              <a:rPr lang="en-US" sz="1200" b="1" dirty="0" smtClean="0"/>
              <a:t>consultations (n=88).</a:t>
            </a:r>
            <a:endParaRPr lang="en-AU" sz="1200" b="1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1010618" y="835326"/>
            <a:ext cx="3210820" cy="252250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AU" dirty="0" smtClean="0"/>
              <a:t>32 diagnoses managed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/>
          <a:srcRect t="6091" b="6091"/>
          <a:stretch>
            <a:fillRect/>
          </a:stretch>
        </p:blipFill>
        <p:spPr>
          <a:xfrm>
            <a:off x="549328" y="3007447"/>
            <a:ext cx="3716436" cy="204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4606" y="900014"/>
            <a:ext cx="301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latin typeface="Century Gothic"/>
                <a:cs typeface="Century Gothic"/>
              </a:rPr>
              <a:t>Management plan</a:t>
            </a:r>
            <a:endParaRPr lang="en-AU" sz="2400" dirty="0">
              <a:latin typeface="Century Gothic"/>
              <a:cs typeface="Century Gothic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737852180"/>
              </p:ext>
            </p:extLst>
          </p:nvPr>
        </p:nvGraphicFramePr>
        <p:xfrm>
          <a:off x="2058359" y="2014697"/>
          <a:ext cx="5470642" cy="3339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38155" y="5538345"/>
            <a:ext cx="52908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Figure 2. </a:t>
            </a:r>
            <a:r>
              <a:rPr lang="en-US" sz="1100" b="1" dirty="0"/>
              <a:t>The different management plans provided in the initial video-consultations (n=88).</a:t>
            </a:r>
            <a:r>
              <a:rPr lang="en-US" sz="1100" dirty="0"/>
              <a:t> </a:t>
            </a:r>
            <a:endParaRPr lang="en-AU" sz="1100" b="1" dirty="0"/>
          </a:p>
        </p:txBody>
      </p:sp>
    </p:spTree>
    <p:extLst>
      <p:ext uri="{BB962C8B-B14F-4D97-AF65-F5344CB8AC3E}">
        <p14:creationId xmlns:p14="http://schemas.microsoft.com/office/powerpoint/2010/main" val="331738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014606" y="900014"/>
            <a:ext cx="2369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latin typeface="Century Gothic"/>
                <a:cs typeface="Century Gothic"/>
              </a:rPr>
              <a:t>Follow-up plan</a:t>
            </a:r>
            <a:endParaRPr lang="en-AU" sz="2400" dirty="0">
              <a:latin typeface="Century Gothic"/>
              <a:cs typeface="Century Gothic"/>
            </a:endParaRPr>
          </a:p>
        </p:txBody>
      </p:sp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274927088"/>
              </p:ext>
            </p:extLst>
          </p:nvPr>
        </p:nvGraphicFramePr>
        <p:xfrm>
          <a:off x="1635008" y="1859280"/>
          <a:ext cx="6026032" cy="3819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303865" y="5538345"/>
            <a:ext cx="6637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3. </a:t>
            </a:r>
            <a:r>
              <a:rPr lang="en-AU" sz="1100" b="1" dirty="0" smtClean="0"/>
              <a:t>The </a:t>
            </a:r>
            <a:r>
              <a:rPr lang="en-AU" sz="1100" b="1" dirty="0"/>
              <a:t>number of consultations in which health practitioners were recommended in the follow-up plan (n=100)</a:t>
            </a:r>
            <a:r>
              <a:rPr lang="en-AU" sz="1100" dirty="0"/>
              <a:t>. GP = general practitioner, AHW = Aboriginal Health Worker, Hospital DMO = hospital district medical officer. 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7046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4000" dirty="0" smtClean="0"/>
              <a:t>The service…</a:t>
            </a:r>
            <a:endParaRPr lang="en-AU" sz="4000" dirty="0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4339716" y="700693"/>
            <a:ext cx="3749969" cy="5284932"/>
            <a:chOff x="4153452" y="522947"/>
            <a:chExt cx="4149957" cy="58486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0783" t="13043" r="59214" b="23654"/>
            <a:stretch/>
          </p:blipFill>
          <p:spPr>
            <a:xfrm>
              <a:off x="4153452" y="522947"/>
              <a:ext cx="4149957" cy="58472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Oval 6"/>
            <p:cNvSpPr/>
            <p:nvPr/>
          </p:nvSpPr>
          <p:spPr>
            <a:xfrm>
              <a:off x="5546656" y="6020505"/>
              <a:ext cx="110451" cy="116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Oval 7"/>
            <p:cNvSpPr/>
            <p:nvPr/>
          </p:nvSpPr>
          <p:spPr>
            <a:xfrm>
              <a:off x="6632841" y="1688507"/>
              <a:ext cx="110451" cy="116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Oval 8"/>
            <p:cNvSpPr/>
            <p:nvPr/>
          </p:nvSpPr>
          <p:spPr>
            <a:xfrm>
              <a:off x="6853742" y="1406830"/>
              <a:ext cx="110451" cy="116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Oval 9"/>
            <p:cNvSpPr/>
            <p:nvPr/>
          </p:nvSpPr>
          <p:spPr>
            <a:xfrm>
              <a:off x="5491430" y="2378130"/>
              <a:ext cx="110451" cy="116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/>
            <p:cNvSpPr/>
            <p:nvPr/>
          </p:nvSpPr>
          <p:spPr>
            <a:xfrm>
              <a:off x="5647902" y="2319852"/>
              <a:ext cx="110451" cy="116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Oval 11"/>
            <p:cNvSpPr/>
            <p:nvPr/>
          </p:nvSpPr>
          <p:spPr>
            <a:xfrm>
              <a:off x="6383732" y="4943070"/>
              <a:ext cx="110451" cy="116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3" name="Straight Connector 12"/>
            <p:cNvCxnSpPr>
              <a:stCxn id="6" idx="0"/>
              <a:endCxn id="10" idx="4"/>
            </p:cNvCxnSpPr>
            <p:nvPr/>
          </p:nvCxnSpPr>
          <p:spPr>
            <a:xfrm flipV="1">
              <a:off x="5132224" y="2494686"/>
              <a:ext cx="414432" cy="274523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0"/>
              <a:endCxn id="11" idx="4"/>
            </p:cNvCxnSpPr>
            <p:nvPr/>
          </p:nvCxnSpPr>
          <p:spPr>
            <a:xfrm flipV="1">
              <a:off x="5132224" y="2436409"/>
              <a:ext cx="570904" cy="2803507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6" idx="5"/>
              <a:endCxn id="7" idx="0"/>
            </p:cNvCxnSpPr>
            <p:nvPr/>
          </p:nvCxnSpPr>
          <p:spPr>
            <a:xfrm>
              <a:off x="5173345" y="5344680"/>
              <a:ext cx="428536" cy="675825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7"/>
              <a:endCxn id="12" idx="2"/>
            </p:cNvCxnSpPr>
            <p:nvPr/>
          </p:nvCxnSpPr>
          <p:spPr>
            <a:xfrm flipV="1">
              <a:off x="5173345" y="5001349"/>
              <a:ext cx="1210387" cy="256542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6" idx="0"/>
              <a:endCxn id="8" idx="3"/>
            </p:cNvCxnSpPr>
            <p:nvPr/>
          </p:nvCxnSpPr>
          <p:spPr>
            <a:xfrm flipV="1">
              <a:off x="5132224" y="1787994"/>
              <a:ext cx="1516791" cy="3451921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0"/>
              <a:endCxn id="9" idx="4"/>
            </p:cNvCxnSpPr>
            <p:nvPr/>
          </p:nvCxnSpPr>
          <p:spPr>
            <a:xfrm flipV="1">
              <a:off x="5132224" y="1523386"/>
              <a:ext cx="1776744" cy="3716529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6330083" y="4522962"/>
              <a:ext cx="110451" cy="116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20" name="Straight Connector 19"/>
            <p:cNvCxnSpPr>
              <a:stCxn id="6" idx="7"/>
              <a:endCxn id="19" idx="3"/>
            </p:cNvCxnSpPr>
            <p:nvPr/>
          </p:nvCxnSpPr>
          <p:spPr>
            <a:xfrm flipV="1">
              <a:off x="5173345" y="4622450"/>
              <a:ext cx="1172912" cy="635441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8209" y="6041393"/>
              <a:ext cx="2235200" cy="3302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5609" y="644830"/>
              <a:ext cx="254000" cy="762000"/>
            </a:xfrm>
            <a:prstGeom prst="rect">
              <a:avLst/>
            </a:prstGeom>
          </p:spPr>
        </p:pic>
        <p:cxnSp>
          <p:nvCxnSpPr>
            <p:cNvPr id="36" name="Straight Connector 35"/>
            <p:cNvCxnSpPr>
              <a:stCxn id="6" idx="5"/>
              <a:endCxn id="41" idx="1"/>
            </p:cNvCxnSpPr>
            <p:nvPr/>
          </p:nvCxnSpPr>
          <p:spPr>
            <a:xfrm>
              <a:off x="5173345" y="5344680"/>
              <a:ext cx="339290" cy="365783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5496460" y="5693395"/>
              <a:ext cx="110451" cy="116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" name="Oval 5"/>
          <p:cNvSpPr/>
          <p:nvPr/>
        </p:nvSpPr>
        <p:spPr>
          <a:xfrm>
            <a:off x="5171600" y="4963023"/>
            <a:ext cx="105099" cy="110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TextBox 46"/>
          <p:cNvSpPr txBox="1"/>
          <p:nvPr/>
        </p:nvSpPr>
        <p:spPr>
          <a:xfrm>
            <a:off x="4175109" y="64528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48" name="Rectangle 47"/>
          <p:cNvSpPr/>
          <p:nvPr/>
        </p:nvSpPr>
        <p:spPr>
          <a:xfrm>
            <a:off x="4262056" y="6027051"/>
            <a:ext cx="42843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900" dirty="0" smtClean="0"/>
              <a:t>This </a:t>
            </a:r>
            <a:r>
              <a:rPr lang="en-AU" sz="900" dirty="0"/>
              <a:t>map is adapted from </a:t>
            </a:r>
            <a:r>
              <a:rPr lang="en-AU" sz="900" dirty="0" err="1"/>
              <a:t>Telehealth</a:t>
            </a:r>
            <a:r>
              <a:rPr lang="en-AU" sz="900" dirty="0"/>
              <a:t> Eligible Service </a:t>
            </a:r>
            <a:r>
              <a:rPr lang="en-AU" sz="900" dirty="0" smtClean="0"/>
              <a:t>Areas available </a:t>
            </a:r>
            <a:r>
              <a:rPr lang="en-AU" sz="900" dirty="0"/>
              <a:t>from: </a:t>
            </a:r>
            <a:r>
              <a:rPr lang="en-US" sz="900" u="sng" dirty="0">
                <a:hlinkClick r:id="rId5"/>
              </a:rPr>
              <a:t>http://www.mbsonline.gov.au/internet/mbsonline/publishing.nsf/content/connectinghealthservices-eligible-geo</a:t>
            </a:r>
            <a:endParaRPr lang="en-AU" sz="900" dirty="0"/>
          </a:p>
        </p:txBody>
      </p:sp>
      <p:cxnSp>
        <p:nvCxnSpPr>
          <p:cNvPr id="66" name="Straight Connector 65"/>
          <p:cNvCxnSpPr>
            <a:stCxn id="6" idx="7"/>
            <a:endCxn id="71" idx="3"/>
          </p:cNvCxnSpPr>
          <p:nvPr/>
        </p:nvCxnSpPr>
        <p:spPr>
          <a:xfrm flipV="1">
            <a:off x="5261308" y="1950704"/>
            <a:ext cx="1839008" cy="3028561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7085700" y="1860806"/>
            <a:ext cx="99805" cy="1053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447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764"/>
            <a:ext cx="8229600" cy="899436"/>
          </a:xfrm>
        </p:spPr>
        <p:txBody>
          <a:bodyPr/>
          <a:lstStyle/>
          <a:p>
            <a:pPr algn="l"/>
            <a:r>
              <a:rPr lang="en-AU" sz="4000" dirty="0" smtClean="0"/>
              <a:t>Aims of the evaluation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Who is </a:t>
            </a:r>
            <a:r>
              <a:rPr lang="en-AU" dirty="0"/>
              <a:t>using the </a:t>
            </a:r>
            <a:r>
              <a:rPr lang="en-AU" dirty="0" smtClean="0"/>
              <a:t>service</a:t>
            </a:r>
            <a:endParaRPr lang="en-AU" dirty="0"/>
          </a:p>
          <a:p>
            <a:endParaRPr lang="en-AU" dirty="0"/>
          </a:p>
          <a:p>
            <a:r>
              <a:rPr lang="en-AU" dirty="0" smtClean="0"/>
              <a:t>What is the service is </a:t>
            </a:r>
            <a:r>
              <a:rPr lang="en-AU" dirty="0"/>
              <a:t>being used </a:t>
            </a:r>
            <a:r>
              <a:rPr lang="en-AU" dirty="0" smtClean="0"/>
              <a:t>for</a:t>
            </a:r>
            <a:endParaRPr lang="en-AU" dirty="0"/>
          </a:p>
          <a:p>
            <a:endParaRPr lang="en-AU" dirty="0"/>
          </a:p>
          <a:p>
            <a:r>
              <a:rPr lang="en-AU" dirty="0" smtClean="0"/>
              <a:t>How is the service is being used</a:t>
            </a:r>
            <a:endParaRPr lang="en-AU" dirty="0"/>
          </a:p>
          <a:p>
            <a:pPr marL="0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91511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0-26 at 10.0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96" y="3417645"/>
            <a:ext cx="4070732" cy="14367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4606" y="900014"/>
            <a:ext cx="536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latin typeface="Century Gothic"/>
                <a:cs typeface="Century Gothic"/>
              </a:rPr>
              <a:t>Means of booking the consultation</a:t>
            </a:r>
            <a:endParaRPr lang="en-AU" sz="24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6084" y="2617998"/>
            <a:ext cx="554316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Table </a:t>
            </a:r>
            <a:r>
              <a:rPr lang="en-US" sz="1200" b="1" dirty="0" smtClean="0"/>
              <a:t>4. </a:t>
            </a:r>
            <a:r>
              <a:rPr lang="en-US" sz="1200" b="1" dirty="0"/>
              <a:t>The means of organizing a video-consultation by referring health practitioner.</a:t>
            </a:r>
            <a:r>
              <a:rPr lang="en-US" sz="1200" dirty="0"/>
              <a:t> Percentages are the proportion of unscheduled/scheduled consultations for each specialist.</a:t>
            </a:r>
            <a:endParaRPr lang="en-AU" sz="1200" b="1" dirty="0"/>
          </a:p>
          <a:p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227752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6701" b="25493"/>
          <a:stretch/>
        </p:blipFill>
        <p:spPr>
          <a:xfrm>
            <a:off x="893335" y="2668642"/>
            <a:ext cx="2756237" cy="1317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4533" y="3327455"/>
            <a:ext cx="921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versus</a:t>
            </a:r>
            <a:endParaRPr lang="en-AU" sz="2000" dirty="0"/>
          </a:p>
        </p:txBody>
      </p:sp>
      <p:pic>
        <p:nvPicPr>
          <p:cNvPr id="8" name="Picture 7" descr="Screen Shot 2012-10-26 at 9.38.35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7710"/>
          <a:stretch/>
        </p:blipFill>
        <p:spPr>
          <a:xfrm>
            <a:off x="5433401" y="2805351"/>
            <a:ext cx="2854856" cy="10442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4606" y="914613"/>
            <a:ext cx="5365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latin typeface="Century Gothic"/>
                <a:cs typeface="Century Gothic"/>
              </a:rPr>
              <a:t>Video-conferencing software used</a:t>
            </a:r>
            <a:endParaRPr lang="en-AU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848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2492694"/>
              </p:ext>
            </p:extLst>
          </p:nvPr>
        </p:nvGraphicFramePr>
        <p:xfrm>
          <a:off x="1530907" y="1635117"/>
          <a:ext cx="6322970" cy="4096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03865" y="5538345"/>
            <a:ext cx="6637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Figure 4</a:t>
            </a:r>
            <a:r>
              <a:rPr lang="en-US" sz="1100" b="1" dirty="0" smtClean="0"/>
              <a:t>. </a:t>
            </a:r>
            <a:r>
              <a:rPr lang="en-US" sz="1100" b="1" dirty="0"/>
              <a:t>The number of consultations in which peripheral imaging equipment was used (n=63)</a:t>
            </a:r>
            <a:r>
              <a:rPr lang="en-US" sz="1100" b="1" dirty="0" smtClean="0"/>
              <a:t>.</a:t>
            </a:r>
          </a:p>
          <a:p>
            <a:r>
              <a:rPr lang="en-US" sz="1100" dirty="0" smtClean="0"/>
              <a:t>OCT </a:t>
            </a:r>
            <a:r>
              <a:rPr lang="en-US" sz="1100" dirty="0"/>
              <a:t>= optical coherence tomography. Note that some consultations had multiple images from different types of peripheral imaging equipment </a:t>
            </a:r>
            <a:r>
              <a:rPr lang="en-US" sz="1100" dirty="0" smtClean="0"/>
              <a:t>thus in this figure </a:t>
            </a:r>
            <a:r>
              <a:rPr lang="en-US" sz="1100" dirty="0"/>
              <a:t>n&gt;</a:t>
            </a:r>
            <a:r>
              <a:rPr lang="en-US" sz="1100" dirty="0" smtClean="0"/>
              <a:t>63</a:t>
            </a:r>
            <a:r>
              <a:rPr lang="en-AU" sz="1100" dirty="0" smtClean="0"/>
              <a:t>.</a:t>
            </a:r>
            <a:endParaRPr lang="en-A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014606" y="914613"/>
            <a:ext cx="2721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latin typeface="Century Gothic"/>
                <a:cs typeface="Century Gothic"/>
              </a:rPr>
              <a:t>Images provided</a:t>
            </a:r>
            <a:endParaRPr lang="en-AU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8740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1272" t="14250" r="22752" b="12128"/>
          <a:stretch/>
        </p:blipFill>
        <p:spPr>
          <a:xfrm>
            <a:off x="1414915" y="3678674"/>
            <a:ext cx="2098171" cy="2759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059" r="22226"/>
          <a:stretch/>
        </p:blipFill>
        <p:spPr>
          <a:xfrm>
            <a:off x="1633199" y="326239"/>
            <a:ext cx="1323050" cy="24180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7055" y="289340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/>
              <a:t>+</a:t>
            </a:r>
            <a:endParaRPr lang="en-AU" sz="2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13086" y="3124241"/>
            <a:ext cx="180068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Phone Slit Lamp Photography with ProCamera App (H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6253" y="961291"/>
            <a:ext cx="2456376" cy="435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9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4606" y="914613"/>
            <a:ext cx="315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latin typeface="Century Gothic"/>
                <a:cs typeface="Century Gothic"/>
              </a:rPr>
              <a:t>Technical difficulties</a:t>
            </a:r>
            <a:endParaRPr lang="en-AU" sz="24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2599" y="2537513"/>
            <a:ext cx="5664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Table 5</a:t>
            </a:r>
            <a:r>
              <a:rPr lang="en-US" sz="1200" b="1" dirty="0" smtClean="0"/>
              <a:t>. </a:t>
            </a:r>
            <a:r>
              <a:rPr lang="en-AU" sz="1200" b="1" dirty="0"/>
              <a:t>The reported technical difficulties for real-time consultations (n=7).</a:t>
            </a:r>
          </a:p>
          <a:p>
            <a:endParaRPr lang="en-AU" sz="1200" dirty="0"/>
          </a:p>
        </p:txBody>
      </p:sp>
      <p:pic>
        <p:nvPicPr>
          <p:cNvPr id="7" name="Picture 6" descr="Screen Shot 2012-10-27 at 8.34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33" y="2999178"/>
            <a:ext cx="593544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4000" dirty="0" smtClean="0"/>
              <a:t>The barriers…</a:t>
            </a:r>
            <a:endParaRPr lang="en-AU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007" t="4560" r="23600" b="4572"/>
          <a:stretch/>
        </p:blipFill>
        <p:spPr>
          <a:xfrm>
            <a:off x="3605776" y="2408877"/>
            <a:ext cx="1620410" cy="2248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693" y="2215235"/>
            <a:ext cx="3560043" cy="2830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0" y="2099070"/>
            <a:ext cx="4318000" cy="294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0" y="2117349"/>
            <a:ext cx="4318000" cy="29281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617" y="1982854"/>
            <a:ext cx="2895668" cy="31940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0" y="1982854"/>
            <a:ext cx="4318000" cy="3238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693" y="1976110"/>
            <a:ext cx="3949400" cy="32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6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4000" dirty="0" smtClean="0"/>
              <a:t>Conclusion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97747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764"/>
            <a:ext cx="8229600" cy="899436"/>
          </a:xfrm>
        </p:spPr>
        <p:txBody>
          <a:bodyPr/>
          <a:lstStyle/>
          <a:p>
            <a:pPr algn="l"/>
            <a:r>
              <a:rPr lang="en-AU" sz="4000" dirty="0" smtClean="0"/>
              <a:t>Acknowledgements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AU" dirty="0" smtClean="0"/>
          </a:p>
          <a:p>
            <a:r>
              <a:rPr lang="en-AU" dirty="0" err="1" smtClean="0"/>
              <a:t>Assoc</a:t>
            </a:r>
            <a:r>
              <a:rPr lang="en-AU" dirty="0" smtClean="0"/>
              <a:t>/Prof Angus Turner, </a:t>
            </a:r>
            <a:r>
              <a:rPr lang="en-AU" dirty="0" err="1" smtClean="0"/>
              <a:t>Joos</a:t>
            </a:r>
            <a:r>
              <a:rPr lang="en-AU" dirty="0" smtClean="0"/>
              <a:t> Meyer, </a:t>
            </a:r>
            <a:r>
              <a:rPr lang="en-AU" dirty="0" err="1" smtClean="0"/>
              <a:t>Seyhan</a:t>
            </a:r>
            <a:r>
              <a:rPr lang="en-AU" dirty="0" smtClean="0"/>
              <a:t> </a:t>
            </a:r>
            <a:r>
              <a:rPr lang="en-AU" dirty="0" err="1" smtClean="0"/>
              <a:t>Yazar</a:t>
            </a:r>
            <a:r>
              <a:rPr lang="en-AU" dirty="0" smtClean="0"/>
              <a:t>, </a:t>
            </a:r>
            <a:r>
              <a:rPr lang="en-AU" dirty="0"/>
              <a:t>Dr Maria </a:t>
            </a:r>
            <a:r>
              <a:rPr lang="en-AU" dirty="0" err="1" smtClean="0"/>
              <a:t>Franchina</a:t>
            </a:r>
            <a:r>
              <a:rPr lang="en-AU" dirty="0" smtClean="0"/>
              <a:t>, Dr Alex Hewitt, Prof Mackey</a:t>
            </a:r>
          </a:p>
          <a:p>
            <a:endParaRPr lang="en-AU" dirty="0"/>
          </a:p>
          <a:p>
            <a:r>
              <a:rPr lang="en-AU" dirty="0" err="1" smtClean="0"/>
              <a:t>Alvina</a:t>
            </a:r>
            <a:r>
              <a:rPr lang="en-AU" dirty="0" smtClean="0"/>
              <a:t> King Scholarship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057" y="4282855"/>
            <a:ext cx="2713905" cy="793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82" y="4323809"/>
            <a:ext cx="2134827" cy="1802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239" y="3967163"/>
            <a:ext cx="15494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764"/>
            <a:ext cx="8229600" cy="899436"/>
          </a:xfrm>
        </p:spPr>
        <p:txBody>
          <a:bodyPr/>
          <a:lstStyle/>
          <a:p>
            <a:pPr algn="l"/>
            <a:r>
              <a:rPr lang="en-AU" sz="4000" dirty="0" smtClean="0"/>
              <a:t>Any Questions?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0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764"/>
            <a:ext cx="8229600" cy="899436"/>
          </a:xfrm>
        </p:spPr>
        <p:txBody>
          <a:bodyPr/>
          <a:lstStyle/>
          <a:p>
            <a:pPr algn="l"/>
            <a:r>
              <a:rPr lang="en-AU" sz="4000" dirty="0" smtClean="0"/>
              <a:t>Aims of the evaluation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Who is </a:t>
            </a:r>
            <a:r>
              <a:rPr lang="en-AU" dirty="0"/>
              <a:t>using the service?</a:t>
            </a:r>
          </a:p>
          <a:p>
            <a:endParaRPr lang="en-AU" dirty="0"/>
          </a:p>
          <a:p>
            <a:r>
              <a:rPr lang="en-AU" dirty="0" smtClean="0"/>
              <a:t>What is </a:t>
            </a:r>
            <a:r>
              <a:rPr lang="en-AU" dirty="0"/>
              <a:t>the service being used for?</a:t>
            </a:r>
          </a:p>
          <a:p>
            <a:endParaRPr lang="en-AU" dirty="0"/>
          </a:p>
          <a:p>
            <a:r>
              <a:rPr lang="en-AU" dirty="0"/>
              <a:t>How is the service being used?</a:t>
            </a:r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86675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4000" dirty="0" smtClean="0"/>
              <a:t>What is telemedicine?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Definition</a:t>
            </a:r>
          </a:p>
          <a:p>
            <a:endParaRPr lang="en-AU" dirty="0"/>
          </a:p>
          <a:p>
            <a:r>
              <a:rPr lang="en-AU" dirty="0" smtClean="0"/>
              <a:t>Store-and-forward </a:t>
            </a:r>
            <a:r>
              <a:rPr lang="en-AU" dirty="0" err="1" smtClean="0"/>
              <a:t>vs</a:t>
            </a:r>
            <a:r>
              <a:rPr lang="en-AU" dirty="0" smtClean="0"/>
              <a:t> Real-time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663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34" y="3606803"/>
            <a:ext cx="3375226" cy="2497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1" y="575732"/>
            <a:ext cx="3373084" cy="2523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867" y="567266"/>
            <a:ext cx="3039537" cy="3039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400" y="4013273"/>
            <a:ext cx="2074333" cy="209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728132"/>
            <a:ext cx="6801125" cy="52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65" y="1160564"/>
            <a:ext cx="6903680" cy="4576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65" y="1160564"/>
            <a:ext cx="6916772" cy="45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132" y="812800"/>
            <a:ext cx="63500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52" y="1138742"/>
            <a:ext cx="3770482" cy="54590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434" y="1138742"/>
            <a:ext cx="3737978" cy="5459061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14606" y="462407"/>
            <a:ext cx="343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latin typeface="Century Gothic"/>
                <a:cs typeface="Century Gothic"/>
              </a:rPr>
              <a:t>Method of evaluation</a:t>
            </a:r>
            <a:endParaRPr lang="en-AU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5524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1165</TotalTime>
  <Words>493</Words>
  <Application>Microsoft Office PowerPoint</Application>
  <PresentationFormat>On-screen Show (4:3)</PresentationFormat>
  <Paragraphs>93</Paragraphs>
  <Slides>29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Executive</vt:lpstr>
      <vt:lpstr>Real-time teleophthalmology in rural Western Australia:  a service evaluation</vt:lpstr>
      <vt:lpstr>The service…</vt:lpstr>
      <vt:lpstr>Aims of the evaluation</vt:lpstr>
      <vt:lpstr>What is telemedicine?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Aims of the evaluation</vt:lpstr>
      <vt:lpstr>PowerPoint Presentation</vt:lpstr>
      <vt:lpstr>PowerPoint Presentation</vt:lpstr>
      <vt:lpstr>PowerPoint Presentation</vt:lpstr>
      <vt:lpstr>PowerPoint Presentation</vt:lpstr>
      <vt:lpstr>Aims of the evaluation</vt:lpstr>
      <vt:lpstr>PowerPoint Presentation</vt:lpstr>
      <vt:lpstr>PowerPoint Presentation</vt:lpstr>
      <vt:lpstr>PowerPoint Presentation</vt:lpstr>
      <vt:lpstr>PowerPoint Presentation</vt:lpstr>
      <vt:lpstr>Aims of the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barriers…</vt:lpstr>
      <vt:lpstr>Conclusion</vt:lpstr>
      <vt:lpstr>Acknowledgements</vt:lpstr>
      <vt:lpstr>Any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teleophthalmology in rural Western Australia</dc:title>
  <dc:creator>Karim Johnson</dc:creator>
  <cp:lastModifiedBy>Graham BARKER</cp:lastModifiedBy>
  <cp:revision>54</cp:revision>
  <dcterms:created xsi:type="dcterms:W3CDTF">2012-10-26T05:18:08Z</dcterms:created>
  <dcterms:modified xsi:type="dcterms:W3CDTF">2013-02-08T06:43:46Z</dcterms:modified>
</cp:coreProperties>
</file>