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2" r:id="rId5"/>
    <p:sldId id="263" r:id="rId6"/>
    <p:sldId id="264" r:id="rId7"/>
    <p:sldId id="265" r:id="rId8"/>
    <p:sldId id="266" r:id="rId9"/>
    <p:sldId id="267" r:id="rId10"/>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A997AB8-D7EC-419B-AB1D-2E031E6FA001}" type="datetimeFigureOut">
              <a:rPr lang="en-AU" smtClean="0"/>
              <a:pPr/>
              <a:t>23/10/2012</a:t>
            </a:fld>
            <a:endParaRPr lang="en-AU"/>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117E14C2-49F8-4CDC-8668-7A72EA947C83}" type="slidenum">
              <a:rPr lang="en-AU" smtClean="0"/>
              <a:pPr/>
              <a:t>‹#›</a:t>
            </a:fld>
            <a:endParaRPr lang="en-AU"/>
          </a:p>
        </p:txBody>
      </p:sp>
    </p:spTree>
    <p:extLst>
      <p:ext uri="{BB962C8B-B14F-4D97-AF65-F5344CB8AC3E}">
        <p14:creationId xmlns:p14="http://schemas.microsoft.com/office/powerpoint/2010/main" xmlns="" val="2763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17E14C2-49F8-4CDC-8668-7A72EA947C83}" type="slidenum">
              <a:rPr lang="en-AU" smtClean="0"/>
              <a:pPr/>
              <a:t>3</a:t>
            </a:fld>
            <a:endParaRPr lang="en-AU"/>
          </a:p>
        </p:txBody>
      </p:sp>
    </p:spTree>
    <p:extLst>
      <p:ext uri="{BB962C8B-B14F-4D97-AF65-F5344CB8AC3E}">
        <p14:creationId xmlns:p14="http://schemas.microsoft.com/office/powerpoint/2010/main" xmlns="" val="219891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413993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292747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306978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340759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371835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362519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151218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406813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60503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7097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0C84D-C267-4DE5-9005-5E94D0BE571B}" type="datetimeFigureOut">
              <a:rPr lang="en-AU" smtClean="0"/>
              <a:pPr/>
              <a:t>23/10/2012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19202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0C84D-C267-4DE5-9005-5E94D0BE571B}" type="datetimeFigureOut">
              <a:rPr lang="en-AU" smtClean="0"/>
              <a:pPr/>
              <a:t>23/10/2012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798A8-AE7E-4131-9BFE-7D8B3F340372}" type="slidenum">
              <a:rPr lang="en-AU" smtClean="0"/>
              <a:pPr/>
              <a:t>‹#›</a:t>
            </a:fld>
            <a:endParaRPr lang="en-AU"/>
          </a:p>
        </p:txBody>
      </p:sp>
    </p:spTree>
    <p:extLst>
      <p:ext uri="{BB962C8B-B14F-4D97-AF65-F5344CB8AC3E}">
        <p14:creationId xmlns:p14="http://schemas.microsoft.com/office/powerpoint/2010/main" xmlns="" val="94937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3705" y="2060848"/>
            <a:ext cx="7772400" cy="1470025"/>
          </a:xfrm>
        </p:spPr>
        <p:txBody>
          <a:bodyPr/>
          <a:lstStyle/>
          <a:p>
            <a:r>
              <a:rPr lang="en-AU" dirty="0" smtClean="0"/>
              <a:t>It takes a whole community </a:t>
            </a:r>
            <a:br>
              <a:rPr lang="en-AU" dirty="0" smtClean="0"/>
            </a:br>
            <a:r>
              <a:rPr lang="en-AU" dirty="0" smtClean="0"/>
              <a:t> to make a difference!</a:t>
            </a:r>
            <a:endParaRPr lang="en-AU" dirty="0"/>
          </a:p>
        </p:txBody>
      </p:sp>
      <p:sp>
        <p:nvSpPr>
          <p:cNvPr id="5" name="Subtitle 4"/>
          <p:cNvSpPr>
            <a:spLocks noGrp="1"/>
          </p:cNvSpPr>
          <p:nvPr>
            <p:ph type="subTitle" idx="1"/>
          </p:nvPr>
        </p:nvSpPr>
        <p:spPr>
          <a:xfrm>
            <a:off x="1371600" y="3886200"/>
            <a:ext cx="6400800" cy="1270992"/>
          </a:xfrm>
        </p:spPr>
        <p:txBody>
          <a:bodyPr/>
          <a:lstStyle/>
          <a:p>
            <a:r>
              <a:rPr lang="en-AU" dirty="0" smtClean="0"/>
              <a:t>Partnerships for Suicide Prevention in Wheatbelt Aboriginal Communities </a:t>
            </a:r>
            <a:endParaRPr lang="en-AU" dirty="0"/>
          </a:p>
        </p:txBody>
      </p:sp>
      <p:pic>
        <p:nvPicPr>
          <p:cNvPr id="6" name="Picture 4" descr="One Life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5326" y="277166"/>
            <a:ext cx="2562498" cy="1580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3131840" y="5589240"/>
            <a:ext cx="5688632" cy="369332"/>
          </a:xfrm>
          <a:prstGeom prst="rect">
            <a:avLst/>
          </a:prstGeom>
          <a:noFill/>
        </p:spPr>
        <p:txBody>
          <a:bodyPr wrap="square" rtlCol="0">
            <a:spAutoFit/>
          </a:bodyPr>
          <a:lstStyle/>
          <a:p>
            <a:r>
              <a:rPr lang="en-AU" dirty="0" smtClean="0"/>
              <a:t>October 2012 		 Perth Western Australia</a:t>
            </a:r>
            <a:endParaRPr lang="en-AU" dirty="0"/>
          </a:p>
        </p:txBody>
      </p:sp>
      <p:sp>
        <p:nvSpPr>
          <p:cNvPr id="8" name="TextBox 7"/>
          <p:cNvSpPr txBox="1"/>
          <p:nvPr/>
        </p:nvSpPr>
        <p:spPr>
          <a:xfrm>
            <a:off x="2987824" y="1488180"/>
            <a:ext cx="4392488" cy="369332"/>
          </a:xfrm>
          <a:prstGeom prst="rect">
            <a:avLst/>
          </a:prstGeom>
          <a:noFill/>
        </p:spPr>
        <p:txBody>
          <a:bodyPr wrap="square" rtlCol="0">
            <a:spAutoFit/>
          </a:bodyPr>
          <a:lstStyle/>
          <a:p>
            <a:r>
              <a:rPr lang="en-AU" b="1" i="1" dirty="0" smtClean="0">
                <a:latin typeface="Arial Black" pitchFamily="34" charset="0"/>
              </a:rPr>
              <a:t>Every body is precious</a:t>
            </a:r>
            <a:endParaRPr lang="en-AU" b="1" i="1" dirty="0">
              <a:latin typeface="Arial Black" pitchFamily="34"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7588211" y="44624"/>
            <a:ext cx="1555789" cy="3356992"/>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29038" y="3466289"/>
            <a:ext cx="1396878" cy="3356992"/>
          </a:xfrm>
          <a:prstGeom prst="rect">
            <a:avLst/>
          </a:prstGeom>
        </p:spPr>
      </p:pic>
      <p:sp>
        <p:nvSpPr>
          <p:cNvPr id="2" name="TextBox 1"/>
          <p:cNvSpPr txBox="1"/>
          <p:nvPr/>
        </p:nvSpPr>
        <p:spPr>
          <a:xfrm>
            <a:off x="1547664" y="6237312"/>
            <a:ext cx="2880320" cy="523220"/>
          </a:xfrm>
          <a:prstGeom prst="rect">
            <a:avLst/>
          </a:prstGeom>
          <a:noFill/>
        </p:spPr>
        <p:txBody>
          <a:bodyPr wrap="square" rtlCol="0">
            <a:spAutoFit/>
          </a:bodyPr>
          <a:lstStyle/>
          <a:p>
            <a:r>
              <a:rPr lang="en-AU" sz="1400" b="1" i="1" dirty="0" err="1" smtClean="0"/>
              <a:t>Balam</a:t>
            </a:r>
            <a:r>
              <a:rPr lang="en-AU" sz="1400" b="1" i="1" dirty="0" smtClean="0"/>
              <a:t> </a:t>
            </a:r>
            <a:r>
              <a:rPr lang="en-AU" sz="1400" b="1" i="1" dirty="0" err="1" smtClean="0"/>
              <a:t>Balam</a:t>
            </a:r>
            <a:r>
              <a:rPr lang="en-AU" sz="1400" b="1" i="1" dirty="0" smtClean="0"/>
              <a:t> (Metamorphosis) Painting by Iris </a:t>
            </a:r>
            <a:r>
              <a:rPr lang="en-AU" sz="1400" b="1" i="1" dirty="0" err="1" smtClean="0"/>
              <a:t>Winmar</a:t>
            </a:r>
            <a:r>
              <a:rPr lang="en-AU" sz="1400" b="1" i="1" dirty="0" smtClean="0"/>
              <a:t> of Kondinin</a:t>
            </a:r>
            <a:endParaRPr lang="en-AU" sz="1400" b="1" i="1" dirty="0"/>
          </a:p>
        </p:txBody>
      </p:sp>
    </p:spTree>
    <p:extLst>
      <p:ext uri="{BB962C8B-B14F-4D97-AF65-F5344CB8AC3E}">
        <p14:creationId xmlns:p14="http://schemas.microsoft.com/office/powerpoint/2010/main" xmlns="" val="385733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506764"/>
            <a:ext cx="7772400" cy="676922"/>
          </a:xfrm>
          <a:extLst>
            <a:ext uri="{FAA26D3D-D897-4be2-8F04-BA451C77F1D7}">
              <ma14:placeholderFlag xmlns="" xmlns:ma14="http://schemas.microsoft.com/office/mac/drawingml/2011/main" val="1"/>
            </a:ext>
          </a:extLst>
        </p:spPr>
        <p:txBody>
          <a:bodyPr>
            <a:normAutofit fontScale="90000"/>
          </a:bodyPr>
          <a:lstStyle/>
          <a:p>
            <a:pPr eaLnBrk="1" hangingPunct="1"/>
            <a:r>
              <a:rPr lang="en-US" dirty="0" err="1" smtClean="0"/>
              <a:t>OneLife</a:t>
            </a:r>
            <a:r>
              <a:rPr lang="en-US" dirty="0" smtClean="0"/>
              <a:t> Suicide Prevention Strategy</a:t>
            </a:r>
          </a:p>
        </p:txBody>
      </p:sp>
      <p:sp>
        <p:nvSpPr>
          <p:cNvPr id="2051" name="Rectangle 3"/>
          <p:cNvSpPr>
            <a:spLocks noGrp="1" noChangeArrowheads="1"/>
          </p:cNvSpPr>
          <p:nvPr>
            <p:ph type="subTitle" idx="1"/>
          </p:nvPr>
        </p:nvSpPr>
        <p:spPr>
          <a:xfrm>
            <a:off x="770413" y="4281104"/>
            <a:ext cx="7762027" cy="2244240"/>
          </a:xfrm>
          <a:extLst>
            <a:ext uri="{FAA26D3D-D897-4be2-8F04-BA451C77F1D7}">
              <ma14:placeholderFlag xmlns="" xmlns:ma14="http://schemas.microsoft.com/office/mac/drawingml/2011/main" val="1"/>
            </a:ext>
          </a:extLst>
        </p:spPr>
        <p:txBody>
          <a:bodyPr>
            <a:normAutofit fontScale="55000" lnSpcReduction="20000"/>
          </a:bodyPr>
          <a:lstStyle/>
          <a:p>
            <a:pPr marL="457200" indent="-457200" algn="l" eaLnBrk="1" hangingPunct="1">
              <a:buFont typeface="Arial" pitchFamily="34" charset="0"/>
              <a:buChar char="•"/>
            </a:pPr>
            <a:r>
              <a:rPr lang="en-US" dirty="0" smtClean="0"/>
              <a:t>Initiative of State Government of Western Australia through the Minister for Mental Health, the Mental Health Commission,  advised by the Ministerial Council for Suicide Prevention,  and administered by Centre Care Inc</a:t>
            </a:r>
          </a:p>
          <a:p>
            <a:pPr marL="457200" indent="-457200" algn="l" eaLnBrk="1" hangingPunct="1">
              <a:buFont typeface="Arial" pitchFamily="34" charset="0"/>
              <a:buChar char="•"/>
            </a:pPr>
            <a:r>
              <a:rPr lang="en-US" b="1" dirty="0" smtClean="0"/>
              <a:t>Wheatbelt Aboriginal </a:t>
            </a:r>
            <a:r>
              <a:rPr lang="en-US" dirty="0" smtClean="0"/>
              <a:t>is one of 6 </a:t>
            </a:r>
            <a:r>
              <a:rPr lang="en-US" dirty="0" err="1" smtClean="0"/>
              <a:t>wheatbelt</a:t>
            </a:r>
            <a:r>
              <a:rPr lang="en-US" dirty="0" smtClean="0"/>
              <a:t>-based </a:t>
            </a:r>
            <a:r>
              <a:rPr lang="en-US" dirty="0" err="1" smtClean="0"/>
              <a:t>OneLife</a:t>
            </a:r>
            <a:r>
              <a:rPr lang="en-US" dirty="0" smtClean="0"/>
              <a:t> </a:t>
            </a:r>
            <a:r>
              <a:rPr lang="en-US" dirty="0" err="1" smtClean="0"/>
              <a:t>programmes</a:t>
            </a:r>
            <a:endParaRPr lang="en-US" dirty="0" smtClean="0"/>
          </a:p>
          <a:p>
            <a:pPr marL="457200" indent="-457200" algn="l" eaLnBrk="1" hangingPunct="1">
              <a:buFont typeface="Arial" pitchFamily="34" charset="0"/>
              <a:buChar char="•"/>
            </a:pPr>
            <a:r>
              <a:rPr lang="en-US" dirty="0" smtClean="0"/>
              <a:t>They aim to all work together…..to build resilience!</a:t>
            </a:r>
          </a:p>
          <a:p>
            <a:pPr marL="457200" indent="-457200" algn="l" eaLnBrk="1" hangingPunct="1">
              <a:buFont typeface="Arial" pitchFamily="34" charset="0"/>
              <a:buChar char="•"/>
            </a:pPr>
            <a:r>
              <a:rPr lang="en-US" dirty="0" smtClean="0"/>
              <a:t>Commenced October 2012</a:t>
            </a:r>
          </a:p>
          <a:p>
            <a:pPr marL="457200" indent="-457200" algn="l" eaLnBrk="1" hangingPunct="1">
              <a:buFont typeface="Arial" pitchFamily="34" charset="0"/>
              <a:buChar char="•"/>
            </a:pPr>
            <a:r>
              <a:rPr lang="en-US" dirty="0" smtClean="0"/>
              <a:t>Now into Community Action Plan (CAP)- Stage 2 for next 12 months</a:t>
            </a:r>
          </a:p>
        </p:txBody>
      </p:sp>
      <p:pic>
        <p:nvPicPr>
          <p:cNvPr id="3075" name="Picture 4" descr="One Life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06" y="248453"/>
            <a:ext cx="864096" cy="532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0072" y="1196752"/>
            <a:ext cx="3156238" cy="23574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3608" y="1196752"/>
            <a:ext cx="3150379" cy="2362784"/>
          </a:xfrm>
          <a:prstGeom prst="rect">
            <a:avLst/>
          </a:prstGeom>
        </p:spPr>
      </p:pic>
      <p:sp>
        <p:nvSpPr>
          <p:cNvPr id="4" name="TextBox 3"/>
          <p:cNvSpPr txBox="1"/>
          <p:nvPr/>
        </p:nvSpPr>
        <p:spPr>
          <a:xfrm>
            <a:off x="5292080" y="3542440"/>
            <a:ext cx="3384376" cy="738664"/>
          </a:xfrm>
          <a:prstGeom prst="rect">
            <a:avLst/>
          </a:prstGeom>
          <a:noFill/>
        </p:spPr>
        <p:txBody>
          <a:bodyPr wrap="square" rtlCol="0">
            <a:spAutoFit/>
          </a:bodyPr>
          <a:lstStyle/>
          <a:p>
            <a:r>
              <a:rPr lang="en-AU" sz="1400" b="1" dirty="0" smtClean="0"/>
              <a:t>Community Coordinators Garry Ryder and </a:t>
            </a:r>
            <a:r>
              <a:rPr lang="en-AU" sz="1400" b="1" dirty="0" err="1" smtClean="0"/>
              <a:t>Marcell</a:t>
            </a:r>
            <a:r>
              <a:rPr lang="en-AU" sz="1400" b="1" dirty="0" smtClean="0"/>
              <a:t> Riley with Eddie </a:t>
            </a:r>
            <a:r>
              <a:rPr lang="en-AU" sz="1400" b="1" dirty="0" err="1" smtClean="0"/>
              <a:t>Bartnik</a:t>
            </a:r>
            <a:r>
              <a:rPr lang="en-AU" sz="1400" b="1" dirty="0" smtClean="0"/>
              <a:t> at </a:t>
            </a:r>
            <a:r>
              <a:rPr lang="en-AU" sz="1400" b="1" dirty="0" err="1" smtClean="0"/>
              <a:t>Yorgum</a:t>
            </a:r>
            <a:r>
              <a:rPr lang="en-AU" sz="1400" b="1" dirty="0" smtClean="0"/>
              <a:t> Building Stronger Families Day</a:t>
            </a:r>
            <a:endParaRPr lang="en-AU" sz="1400" b="1" dirty="0"/>
          </a:p>
        </p:txBody>
      </p:sp>
      <p:sp>
        <p:nvSpPr>
          <p:cNvPr id="5" name="TextBox 4"/>
          <p:cNvSpPr txBox="1"/>
          <p:nvPr/>
        </p:nvSpPr>
        <p:spPr>
          <a:xfrm>
            <a:off x="611560" y="3566944"/>
            <a:ext cx="4176464" cy="738664"/>
          </a:xfrm>
          <a:prstGeom prst="rect">
            <a:avLst/>
          </a:prstGeom>
          <a:noFill/>
        </p:spPr>
        <p:txBody>
          <a:bodyPr wrap="square" rtlCol="0">
            <a:spAutoFit/>
          </a:bodyPr>
          <a:lstStyle/>
          <a:p>
            <a:r>
              <a:rPr lang="en-AU" sz="1400" b="1" dirty="0" smtClean="0"/>
              <a:t>Promoting Suicide Awareness at Narrogin Reconciliation Day – Jane Mouritz, </a:t>
            </a:r>
            <a:r>
              <a:rPr lang="en-AU" sz="1400" b="1" dirty="0" err="1" smtClean="0"/>
              <a:t>Marcell</a:t>
            </a:r>
            <a:r>
              <a:rPr lang="en-AU" sz="1400" b="1" dirty="0" smtClean="0"/>
              <a:t> Riley and Doug </a:t>
            </a:r>
            <a:r>
              <a:rPr lang="en-AU" sz="1400" b="1" dirty="0" err="1" smtClean="0"/>
              <a:t>Kickett</a:t>
            </a:r>
            <a:endParaRPr lang="en-AU" sz="1400" b="1" dirty="0"/>
          </a:p>
        </p:txBody>
      </p:sp>
    </p:spTree>
    <p:extLst>
      <p:ext uri="{BB962C8B-B14F-4D97-AF65-F5344CB8AC3E}">
        <p14:creationId xmlns:p14="http://schemas.microsoft.com/office/powerpoint/2010/main" xmlns="" val="40175951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Where We Work – a big community!</a:t>
            </a:r>
            <a:endParaRPr lang="en-AU" dirty="0"/>
          </a:p>
        </p:txBody>
      </p:sp>
      <p:sp>
        <p:nvSpPr>
          <p:cNvPr id="3" name="Content Placeholder 2"/>
          <p:cNvSpPr>
            <a:spLocks noGrp="1"/>
          </p:cNvSpPr>
          <p:nvPr>
            <p:ph idx="1"/>
          </p:nvPr>
        </p:nvSpPr>
        <p:spPr>
          <a:xfrm>
            <a:off x="539552" y="3861048"/>
            <a:ext cx="8147248" cy="2265115"/>
          </a:xfrm>
        </p:spPr>
        <p:txBody>
          <a:bodyPr>
            <a:normAutofit fontScale="62500" lnSpcReduction="20000"/>
          </a:bodyPr>
          <a:lstStyle/>
          <a:p>
            <a:r>
              <a:rPr lang="en-AU" dirty="0" smtClean="0">
                <a:solidFill>
                  <a:schemeClr val="accent1"/>
                </a:solidFill>
              </a:rPr>
              <a:t>Wheatbelt comprises 100 towns, 30 local governments and sparsely spread population</a:t>
            </a:r>
          </a:p>
          <a:p>
            <a:r>
              <a:rPr lang="en-AU" dirty="0" err="1" smtClean="0">
                <a:solidFill>
                  <a:schemeClr val="accent1"/>
                </a:solidFill>
              </a:rPr>
              <a:t>OneLife</a:t>
            </a:r>
            <a:r>
              <a:rPr lang="en-AU" dirty="0" smtClean="0">
                <a:solidFill>
                  <a:schemeClr val="accent1"/>
                </a:solidFill>
              </a:rPr>
              <a:t> Aboriginal works in communities who have indicated </a:t>
            </a:r>
            <a:r>
              <a:rPr lang="en-AU" b="1" dirty="0" smtClean="0">
                <a:solidFill>
                  <a:schemeClr val="accent1"/>
                </a:solidFill>
              </a:rPr>
              <a:t>need</a:t>
            </a:r>
            <a:r>
              <a:rPr lang="en-AU" dirty="0" smtClean="0">
                <a:solidFill>
                  <a:schemeClr val="accent1"/>
                </a:solidFill>
              </a:rPr>
              <a:t> and </a:t>
            </a:r>
            <a:r>
              <a:rPr lang="en-AU" b="1" dirty="0" smtClean="0">
                <a:solidFill>
                  <a:schemeClr val="accent1"/>
                </a:solidFill>
              </a:rPr>
              <a:t>local interest </a:t>
            </a:r>
            <a:r>
              <a:rPr lang="en-AU" dirty="0" smtClean="0">
                <a:solidFill>
                  <a:schemeClr val="accent1"/>
                </a:solidFill>
              </a:rPr>
              <a:t>in community resilience-building and suicide preventio</a:t>
            </a:r>
            <a:r>
              <a:rPr lang="en-AU" dirty="0">
                <a:solidFill>
                  <a:schemeClr val="accent1"/>
                </a:solidFill>
              </a:rPr>
              <a:t>n</a:t>
            </a:r>
            <a:r>
              <a:rPr lang="en-AU" dirty="0" smtClean="0">
                <a:solidFill>
                  <a:schemeClr val="accent1"/>
                </a:solidFill>
              </a:rPr>
              <a:t> initiatives</a:t>
            </a:r>
          </a:p>
          <a:p>
            <a:r>
              <a:rPr lang="en-AU" dirty="0" smtClean="0">
                <a:solidFill>
                  <a:schemeClr val="accent1"/>
                </a:solidFill>
              </a:rPr>
              <a:t>Towns so far include Gnowangerup, Tambellup, Katanning, Narrogin, Wagin, Pingelly, Quairading, Northam, Kellerberrin, Trayning, Merredin, Bruce Rock, Kondinin</a:t>
            </a:r>
          </a:p>
        </p:txBody>
      </p:sp>
      <p:pic>
        <p:nvPicPr>
          <p:cNvPr id="6" name="Picture 5" descr="Description: http://www.health.wa.gov.au/services/maps/map_224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0149" y="1556792"/>
            <a:ext cx="4927837" cy="2088233"/>
          </a:xfrm>
          <a:prstGeom prst="rect">
            <a:avLst/>
          </a:prstGeom>
          <a:noFill/>
          <a:ln>
            <a:noFill/>
          </a:ln>
        </p:spPr>
      </p:pic>
    </p:spTree>
    <p:extLst>
      <p:ext uri="{BB962C8B-B14F-4D97-AF65-F5344CB8AC3E}">
        <p14:creationId xmlns:p14="http://schemas.microsoft.com/office/powerpoint/2010/main" xmlns="" val="251456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AU" sz="3600" dirty="0" smtClean="0"/>
              <a:t>How </a:t>
            </a:r>
            <a:r>
              <a:rPr lang="en-AU" sz="3600" dirty="0" err="1" smtClean="0"/>
              <a:t>OneLife</a:t>
            </a:r>
            <a:r>
              <a:rPr lang="en-AU" sz="3600" dirty="0" smtClean="0"/>
              <a:t> Wheatbelt Aboriginal Works</a:t>
            </a:r>
            <a:endParaRPr lang="en-AU" sz="3600" dirty="0"/>
          </a:p>
        </p:txBody>
      </p:sp>
      <p:sp>
        <p:nvSpPr>
          <p:cNvPr id="3" name="Content Placeholder 2"/>
          <p:cNvSpPr>
            <a:spLocks noGrp="1"/>
          </p:cNvSpPr>
          <p:nvPr>
            <p:ph idx="1"/>
          </p:nvPr>
        </p:nvSpPr>
        <p:spPr/>
        <p:txBody>
          <a:bodyPr>
            <a:normAutofit fontScale="70000" lnSpcReduction="20000"/>
          </a:bodyPr>
          <a:lstStyle/>
          <a:p>
            <a:r>
              <a:rPr lang="en-AU" dirty="0" smtClean="0"/>
              <a:t>1 x Host Agency – </a:t>
            </a:r>
            <a:r>
              <a:rPr lang="en-AU" dirty="0" err="1" smtClean="0"/>
              <a:t>Dallard</a:t>
            </a:r>
            <a:r>
              <a:rPr lang="en-AU" dirty="0" smtClean="0"/>
              <a:t> Pty Ltd – David Falconer</a:t>
            </a:r>
          </a:p>
          <a:p>
            <a:r>
              <a:rPr lang="en-AU" dirty="0" smtClean="0"/>
              <a:t>1 x Wheatbelt Network Coordinator – Jane Mouritz</a:t>
            </a:r>
          </a:p>
          <a:p>
            <a:r>
              <a:rPr lang="en-AU" dirty="0" smtClean="0"/>
              <a:t>2 x Community Coordinators x 2.5fte – </a:t>
            </a:r>
            <a:r>
              <a:rPr lang="en-AU" dirty="0" err="1" smtClean="0"/>
              <a:t>Marcell</a:t>
            </a:r>
            <a:r>
              <a:rPr lang="en-AU" dirty="0" smtClean="0"/>
              <a:t> Riley , Garry Ryder</a:t>
            </a:r>
          </a:p>
          <a:p>
            <a:r>
              <a:rPr lang="en-AU" dirty="0" smtClean="0"/>
              <a:t>8 x Community Support Workers  - up to 16 hours/week</a:t>
            </a:r>
          </a:p>
          <a:p>
            <a:r>
              <a:rPr lang="en-AU" dirty="0" smtClean="0"/>
              <a:t>CSWs are currently based in;</a:t>
            </a:r>
          </a:p>
          <a:p>
            <a:r>
              <a:rPr lang="en-AU" dirty="0" smtClean="0"/>
              <a:t>Tambellup	Nigel Penny</a:t>
            </a:r>
          </a:p>
          <a:p>
            <a:r>
              <a:rPr lang="en-AU" dirty="0" smtClean="0"/>
              <a:t>Katanning	Andy Woods (with CC Garry Ryder)</a:t>
            </a:r>
          </a:p>
          <a:p>
            <a:r>
              <a:rPr lang="en-AU" dirty="0" smtClean="0"/>
              <a:t>Wagin 	Bert Williams</a:t>
            </a:r>
          </a:p>
          <a:p>
            <a:r>
              <a:rPr lang="en-AU" dirty="0" smtClean="0"/>
              <a:t>Narrogin	Doug </a:t>
            </a:r>
            <a:r>
              <a:rPr lang="en-AU" dirty="0" err="1" smtClean="0"/>
              <a:t>Kickett</a:t>
            </a:r>
            <a:r>
              <a:rPr lang="en-AU" dirty="0" smtClean="0"/>
              <a:t>, Diana </a:t>
            </a:r>
            <a:r>
              <a:rPr lang="en-AU" dirty="0" err="1" smtClean="0"/>
              <a:t>Cipriani</a:t>
            </a:r>
            <a:r>
              <a:rPr lang="en-AU" dirty="0" smtClean="0"/>
              <a:t> (with CC </a:t>
            </a:r>
            <a:r>
              <a:rPr lang="en-AU" dirty="0" err="1" smtClean="0"/>
              <a:t>Marcell</a:t>
            </a:r>
            <a:r>
              <a:rPr lang="en-AU" dirty="0" smtClean="0"/>
              <a:t> Riley)</a:t>
            </a:r>
          </a:p>
          <a:p>
            <a:r>
              <a:rPr lang="en-AU" dirty="0" smtClean="0"/>
              <a:t>Quairading	Maxwell Williams</a:t>
            </a:r>
          </a:p>
          <a:p>
            <a:r>
              <a:rPr lang="en-AU" dirty="0" smtClean="0"/>
              <a:t>Kellerberrin   Jacinta Walsh, April Walsh</a:t>
            </a:r>
          </a:p>
          <a:p>
            <a:r>
              <a:rPr lang="en-AU" dirty="0" smtClean="0"/>
              <a:t>Merredin        Erica Garlett</a:t>
            </a:r>
            <a:endParaRPr lang="en-AU" dirty="0"/>
          </a:p>
        </p:txBody>
      </p:sp>
      <p:pic>
        <p:nvPicPr>
          <p:cNvPr id="4" name="Picture 4" descr="One Life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4624"/>
            <a:ext cx="934076"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8274" y="4725144"/>
            <a:ext cx="1514680" cy="2019573"/>
          </a:xfrm>
          <a:prstGeom prst="rect">
            <a:avLst/>
          </a:prstGeom>
        </p:spPr>
      </p:pic>
    </p:spTree>
    <p:extLst>
      <p:ext uri="{BB962C8B-B14F-4D97-AF65-F5344CB8AC3E}">
        <p14:creationId xmlns:p14="http://schemas.microsoft.com/office/powerpoint/2010/main" xmlns="" val="13206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9879"/>
            <a:ext cx="8229600" cy="1143000"/>
          </a:xfrm>
        </p:spPr>
        <p:txBody>
          <a:bodyPr>
            <a:normAutofit fontScale="90000"/>
          </a:bodyPr>
          <a:lstStyle/>
          <a:p>
            <a:pPr algn="l"/>
            <a:r>
              <a:rPr lang="en-AU" dirty="0" smtClean="0"/>
              <a:t>Partnerships and NO WRONG DOORS!</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1412776"/>
            <a:ext cx="3227851" cy="2420888"/>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508103" y="4077072"/>
            <a:ext cx="3227851" cy="2553147"/>
          </a:xfrm>
        </p:spPr>
      </p:pic>
      <p:sp>
        <p:nvSpPr>
          <p:cNvPr id="11" name="TextBox 10"/>
          <p:cNvSpPr txBox="1"/>
          <p:nvPr/>
        </p:nvSpPr>
        <p:spPr>
          <a:xfrm>
            <a:off x="395536" y="1772816"/>
            <a:ext cx="4968552" cy="4801314"/>
          </a:xfrm>
          <a:prstGeom prst="rect">
            <a:avLst/>
          </a:prstGeom>
          <a:noFill/>
        </p:spPr>
        <p:txBody>
          <a:bodyPr wrap="square" rtlCol="0">
            <a:spAutoFit/>
          </a:bodyPr>
          <a:lstStyle/>
          <a:p>
            <a:r>
              <a:rPr lang="en-AU" dirty="0" err="1" smtClean="0"/>
              <a:t>OneLife</a:t>
            </a:r>
            <a:r>
              <a:rPr lang="en-AU" dirty="0" smtClean="0"/>
              <a:t> WAB works with as many agencies and services providers, as are willing, in the Wheatbelt;</a:t>
            </a:r>
          </a:p>
          <a:p>
            <a:endParaRPr lang="en-AU" dirty="0" smtClean="0"/>
          </a:p>
          <a:p>
            <a:pPr marL="285750" indent="-285750">
              <a:buFont typeface="Arial" pitchFamily="34" charset="0"/>
              <a:buChar char="•"/>
            </a:pPr>
            <a:r>
              <a:rPr lang="en-AU" dirty="0" smtClean="0"/>
              <a:t>Wheatbelt and Great Southern Mental Health Services, Wheatbelt Aboriginal Health Service, Wheatbelt Public Health Unit, WACHS, Avon Youth, Clontarf, DIA, </a:t>
            </a:r>
            <a:r>
              <a:rPr lang="en-AU" dirty="0" err="1" smtClean="0"/>
              <a:t>Keedac</a:t>
            </a:r>
            <a:r>
              <a:rPr lang="en-AU" dirty="0" smtClean="0"/>
              <a:t>, Police, Schools, local government, </a:t>
            </a:r>
            <a:r>
              <a:rPr lang="en-AU" dirty="0" err="1" smtClean="0"/>
              <a:t>Holyoak</a:t>
            </a:r>
            <a:r>
              <a:rPr lang="en-AU" dirty="0" smtClean="0"/>
              <a:t>, Rural Community Support Service, CANWA, Regional Home Care Services, PHAMS, RDAs, Sister Kate’s Homeys, Community First, Max Employment, Noongar Sports Association, MIFWA, Share and Care, Aboriginal Alcohol and Drug Services, </a:t>
            </a:r>
            <a:r>
              <a:rPr lang="en-AU" dirty="0" err="1" smtClean="0"/>
              <a:t>Agcare</a:t>
            </a:r>
            <a:r>
              <a:rPr lang="en-AU" dirty="0" smtClean="0"/>
              <a:t>, Palmerston, </a:t>
            </a:r>
            <a:r>
              <a:rPr lang="en-AU" dirty="0" err="1" smtClean="0"/>
              <a:t>Ngala</a:t>
            </a:r>
            <a:r>
              <a:rPr lang="en-AU" dirty="0" smtClean="0"/>
              <a:t>, Relationships Australia, IPCCWA, Regional </a:t>
            </a:r>
            <a:r>
              <a:rPr lang="en-AU" dirty="0" err="1" smtClean="0"/>
              <a:t>Mens</a:t>
            </a:r>
            <a:r>
              <a:rPr lang="en-AU" dirty="0" smtClean="0"/>
              <a:t> Health, professional consultants, many more…</a:t>
            </a:r>
          </a:p>
          <a:p>
            <a:pPr marL="285750" indent="-285750">
              <a:buFont typeface="Arial" pitchFamily="34" charset="0"/>
              <a:buChar char="•"/>
            </a:pPr>
            <a:endParaRPr lang="en-AU" dirty="0"/>
          </a:p>
        </p:txBody>
      </p:sp>
    </p:spTree>
    <p:extLst>
      <p:ext uri="{BB962C8B-B14F-4D97-AF65-F5344CB8AC3E}">
        <p14:creationId xmlns:p14="http://schemas.microsoft.com/office/powerpoint/2010/main" xmlns="" val="205658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Connecting to Culture</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7" y="1340768"/>
            <a:ext cx="3678115" cy="2747234"/>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77646" y="1406602"/>
            <a:ext cx="3562305" cy="2671729"/>
          </a:xfrm>
        </p:spPr>
      </p:pic>
      <p:sp>
        <p:nvSpPr>
          <p:cNvPr id="6" name="TextBox 5"/>
          <p:cNvSpPr txBox="1"/>
          <p:nvPr/>
        </p:nvSpPr>
        <p:spPr>
          <a:xfrm>
            <a:off x="467544" y="4221088"/>
            <a:ext cx="3528392" cy="830997"/>
          </a:xfrm>
          <a:prstGeom prst="rect">
            <a:avLst/>
          </a:prstGeom>
          <a:noFill/>
        </p:spPr>
        <p:txBody>
          <a:bodyPr wrap="square" rtlCol="0">
            <a:spAutoFit/>
          </a:bodyPr>
          <a:lstStyle/>
          <a:p>
            <a:r>
              <a:rPr lang="en-AU" sz="1600" b="1" dirty="0" smtClean="0"/>
              <a:t>An Aunty cooks damper in the ashes at Wave Rock </a:t>
            </a:r>
            <a:r>
              <a:rPr lang="en-AU" sz="1600" b="1" dirty="0" err="1" smtClean="0"/>
              <a:t>Yorga</a:t>
            </a:r>
            <a:r>
              <a:rPr lang="en-AU" sz="1600" b="1" dirty="0" smtClean="0"/>
              <a:t> Camp for Kondinin, Brookton, Bruce Rock and Narrogin</a:t>
            </a:r>
            <a:endParaRPr lang="en-AU" sz="1600" b="1" dirty="0"/>
          </a:p>
        </p:txBody>
      </p:sp>
      <p:sp>
        <p:nvSpPr>
          <p:cNvPr id="8" name="TextBox 7"/>
          <p:cNvSpPr txBox="1"/>
          <p:nvPr/>
        </p:nvSpPr>
        <p:spPr>
          <a:xfrm>
            <a:off x="5004047" y="4293096"/>
            <a:ext cx="3960441" cy="523220"/>
          </a:xfrm>
          <a:prstGeom prst="rect">
            <a:avLst/>
          </a:prstGeom>
          <a:noFill/>
        </p:spPr>
        <p:txBody>
          <a:bodyPr wrap="square" rtlCol="0">
            <a:spAutoFit/>
          </a:bodyPr>
          <a:lstStyle/>
          <a:p>
            <a:r>
              <a:rPr lang="en-AU" sz="1400" b="1" dirty="0" smtClean="0"/>
              <a:t>Quairading community at Yanchep National Park Cultural Centre – everyone loved the </a:t>
            </a:r>
            <a:r>
              <a:rPr lang="en-AU" sz="1400" b="1" dirty="0" err="1" smtClean="0"/>
              <a:t>didg</a:t>
            </a:r>
            <a:r>
              <a:rPr lang="en-AU" sz="1400" b="1" dirty="0" smtClean="0"/>
              <a:t>!</a:t>
            </a:r>
            <a:endParaRPr lang="en-AU" sz="1400" b="1" dirty="0"/>
          </a:p>
        </p:txBody>
      </p:sp>
      <p:sp>
        <p:nvSpPr>
          <p:cNvPr id="10" name="TextBox 9"/>
          <p:cNvSpPr txBox="1"/>
          <p:nvPr/>
        </p:nvSpPr>
        <p:spPr>
          <a:xfrm>
            <a:off x="1187624" y="5445224"/>
            <a:ext cx="6624736" cy="1200329"/>
          </a:xfrm>
          <a:prstGeom prst="rect">
            <a:avLst/>
          </a:prstGeom>
          <a:noFill/>
        </p:spPr>
        <p:txBody>
          <a:bodyPr wrap="square" rtlCol="0">
            <a:spAutoFit/>
          </a:bodyPr>
          <a:lstStyle/>
          <a:p>
            <a:r>
              <a:rPr lang="en-AU" dirty="0" smtClean="0"/>
              <a:t>To move forward for the future, Noongar people need to reconnect with their past, heal the hurt, re-learn the stories, re-gain pride and strength –</a:t>
            </a:r>
          </a:p>
          <a:p>
            <a:pPr algn="ctr"/>
            <a:r>
              <a:rPr lang="en-AU" dirty="0" err="1" smtClean="0"/>
              <a:t>OneLife</a:t>
            </a:r>
            <a:r>
              <a:rPr lang="en-AU" dirty="0" smtClean="0"/>
              <a:t> CAP 1 consultation outcome</a:t>
            </a:r>
            <a:endParaRPr lang="en-AU" dirty="0"/>
          </a:p>
        </p:txBody>
      </p:sp>
    </p:spTree>
    <p:extLst>
      <p:ext uri="{BB962C8B-B14F-4D97-AF65-F5344CB8AC3E}">
        <p14:creationId xmlns:p14="http://schemas.microsoft.com/office/powerpoint/2010/main" xmlns="" val="172705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smtClean="0"/>
              <a:t>Building Resilience through social recreational and educational opportunities</a:t>
            </a:r>
            <a:endParaRPr lang="en-AU"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88024" y="1484785"/>
            <a:ext cx="4163324" cy="31220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52128" y="3185784"/>
            <a:ext cx="3419872" cy="2564904"/>
          </a:xfrm>
          <a:prstGeom prst="rect">
            <a:avLst/>
          </a:prstGeom>
        </p:spPr>
      </p:pic>
      <p:pic>
        <p:nvPicPr>
          <p:cNvPr id="4" name="Content Placeholder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3095" y="1484784"/>
            <a:ext cx="2870753" cy="2153065"/>
          </a:xfrm>
          <a:prstGeom prst="rect">
            <a:avLst/>
          </a:prstGeom>
        </p:spPr>
      </p:pic>
      <p:sp>
        <p:nvSpPr>
          <p:cNvPr id="7" name="TextBox 6"/>
          <p:cNvSpPr txBox="1"/>
          <p:nvPr/>
        </p:nvSpPr>
        <p:spPr>
          <a:xfrm>
            <a:off x="1187624" y="5805264"/>
            <a:ext cx="3384376" cy="738664"/>
          </a:xfrm>
          <a:prstGeom prst="rect">
            <a:avLst/>
          </a:prstGeom>
          <a:noFill/>
        </p:spPr>
        <p:txBody>
          <a:bodyPr wrap="square" rtlCol="0">
            <a:spAutoFit/>
          </a:bodyPr>
          <a:lstStyle/>
          <a:p>
            <a:pPr algn="ctr"/>
            <a:r>
              <a:rPr lang="en-AU" sz="1400" b="1" dirty="0" smtClean="0"/>
              <a:t>Wagin men and boys at Bremer Bay Camp – they fished, yarned and shared in the Staying Solid with SAFE Yarning session too</a:t>
            </a:r>
            <a:endParaRPr lang="en-AU" sz="1400" b="1" dirty="0"/>
          </a:p>
        </p:txBody>
      </p:sp>
      <p:sp>
        <p:nvSpPr>
          <p:cNvPr id="8" name="TextBox 7"/>
          <p:cNvSpPr txBox="1"/>
          <p:nvPr/>
        </p:nvSpPr>
        <p:spPr>
          <a:xfrm>
            <a:off x="5076056" y="4653136"/>
            <a:ext cx="3816424" cy="1169551"/>
          </a:xfrm>
          <a:prstGeom prst="rect">
            <a:avLst/>
          </a:prstGeom>
          <a:noFill/>
        </p:spPr>
        <p:txBody>
          <a:bodyPr wrap="square" rtlCol="0">
            <a:spAutoFit/>
          </a:bodyPr>
          <a:lstStyle/>
          <a:p>
            <a:pPr algn="ctr"/>
            <a:r>
              <a:rPr lang="en-AU" sz="1400" b="1" dirty="0" smtClean="0"/>
              <a:t>Glenn Mitchell shares kangaroo stew with Merredin community after speaking to them about his mental illness and suicide risk. They all shared in the Staying Solid with SAFE Yarning Session too.</a:t>
            </a:r>
            <a:endParaRPr lang="en-AU" sz="1400" b="1" dirty="0"/>
          </a:p>
        </p:txBody>
      </p:sp>
    </p:spTree>
    <p:extLst>
      <p:ext uri="{BB962C8B-B14F-4D97-AF65-F5344CB8AC3E}">
        <p14:creationId xmlns:p14="http://schemas.microsoft.com/office/powerpoint/2010/main" xmlns="" val="293585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Suicide Awareness Session for Noongar People</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 </a:t>
            </a:r>
            <a:r>
              <a:rPr lang="en-AU" b="1" dirty="0"/>
              <a:t>Staying Solid with SAFE </a:t>
            </a:r>
            <a:r>
              <a:rPr lang="en-AU" b="1" dirty="0" smtClean="0"/>
              <a:t>Yarning – designed by Aboriginal people for their people</a:t>
            </a:r>
          </a:p>
          <a:p>
            <a:r>
              <a:rPr lang="en-AU" b="1" dirty="0" smtClean="0"/>
              <a:t>Acknowledgement and sincere appreciation to Jodie Davis, Linda Sharman, Elaine Ryder and Leanne Moody  and WAHS in Northam, Western Australia </a:t>
            </a:r>
            <a:endParaRPr lang="en-AU" dirty="0"/>
          </a:p>
          <a:p>
            <a:r>
              <a:rPr lang="en-AU" b="1" dirty="0"/>
              <a:t>Suicide Awareness For </a:t>
            </a:r>
            <a:r>
              <a:rPr lang="en-AU" b="1" dirty="0" smtClean="0"/>
              <a:t>Everyone – culturally appropriate</a:t>
            </a:r>
          </a:p>
          <a:p>
            <a:r>
              <a:rPr lang="en-AU" b="1" dirty="0" smtClean="0"/>
              <a:t> </a:t>
            </a:r>
            <a:r>
              <a:rPr lang="en-AU" b="1" dirty="0"/>
              <a:t>Brother, Sister it is ok to talk…. </a:t>
            </a:r>
            <a:r>
              <a:rPr lang="en-AU" b="1" dirty="0" smtClean="0"/>
              <a:t>Simple but effective</a:t>
            </a:r>
          </a:p>
          <a:p>
            <a:r>
              <a:rPr lang="en-AU" b="1" dirty="0" smtClean="0"/>
              <a:t>Many Elders were consulted and their approval gained</a:t>
            </a:r>
          </a:p>
          <a:p>
            <a:r>
              <a:rPr lang="en-AU" b="1" dirty="0" smtClean="0"/>
              <a:t>Endorsed </a:t>
            </a:r>
            <a:r>
              <a:rPr lang="en-AU" b="1" dirty="0"/>
              <a:t>by the Ministerial Council for Suicide Prevention for WA </a:t>
            </a:r>
            <a:endParaRPr lang="en-AU" b="1" dirty="0" smtClean="0"/>
          </a:p>
          <a:p>
            <a:r>
              <a:rPr lang="en-AU" b="1" dirty="0" smtClean="0"/>
              <a:t>Being evaluated by ECU </a:t>
            </a:r>
            <a:r>
              <a:rPr lang="en-AU" b="1" dirty="0" err="1" smtClean="0"/>
              <a:t>Sellenger</a:t>
            </a:r>
            <a:endParaRPr lang="en-AU" b="1" dirty="0" smtClean="0"/>
          </a:p>
          <a:p>
            <a:pPr marL="0" indent="0">
              <a:buNone/>
            </a:pPr>
            <a:r>
              <a:rPr lang="en-AU" b="1" dirty="0"/>
              <a:t> </a:t>
            </a:r>
            <a:r>
              <a:rPr lang="en-AU" b="1" dirty="0" smtClean="0"/>
              <a:t>   Centre Researchers</a:t>
            </a:r>
            <a:endParaRPr lang="en-AU"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33" y="188640"/>
            <a:ext cx="1835695" cy="137677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59773" y="5085184"/>
            <a:ext cx="2264213" cy="1698159"/>
          </a:xfrm>
          <a:prstGeom prst="rect">
            <a:avLst/>
          </a:prstGeom>
        </p:spPr>
      </p:pic>
    </p:spTree>
    <p:extLst>
      <p:ext uri="{BB962C8B-B14F-4D97-AF65-F5344CB8AC3E}">
        <p14:creationId xmlns:p14="http://schemas.microsoft.com/office/powerpoint/2010/main" xmlns="" val="18798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WAB will make a difference….</a:t>
            </a:r>
            <a:endParaRPr lang="en-AU"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5656" y="1268760"/>
            <a:ext cx="5900473" cy="4425355"/>
          </a:xfrm>
        </p:spPr>
      </p:pic>
      <p:sp>
        <p:nvSpPr>
          <p:cNvPr id="8" name="TextBox 7"/>
          <p:cNvSpPr txBox="1"/>
          <p:nvPr/>
        </p:nvSpPr>
        <p:spPr>
          <a:xfrm>
            <a:off x="1259632" y="5733256"/>
            <a:ext cx="6840760" cy="738664"/>
          </a:xfrm>
          <a:prstGeom prst="rect">
            <a:avLst/>
          </a:prstGeom>
          <a:noFill/>
        </p:spPr>
        <p:txBody>
          <a:bodyPr wrap="square" rtlCol="0">
            <a:spAutoFit/>
          </a:bodyPr>
          <a:lstStyle/>
          <a:p>
            <a:r>
              <a:rPr lang="en-AU" sz="1400" b="1" dirty="0" smtClean="0"/>
              <a:t>Wheatbelt Community Support Workers building a strong team so they can support each other, their families and their communities to raise suicide awareness and grow resilience.</a:t>
            </a:r>
          </a:p>
          <a:p>
            <a:pPr algn="ctr"/>
            <a:r>
              <a:rPr lang="en-AU" sz="1400" b="1" i="1" dirty="0" smtClean="0"/>
              <a:t>It takes a whole community to reduce the risk of suicide.</a:t>
            </a:r>
            <a:endParaRPr lang="en-AU" sz="1400" b="1" i="1" dirty="0"/>
          </a:p>
        </p:txBody>
      </p:sp>
    </p:spTree>
    <p:extLst>
      <p:ext uri="{BB962C8B-B14F-4D97-AF65-F5344CB8AC3E}">
        <p14:creationId xmlns:p14="http://schemas.microsoft.com/office/powerpoint/2010/main" xmlns="" val="3580572462"/>
      </p:ext>
    </p:extLst>
  </p:cSld>
  <p:clrMapOvr>
    <a:masterClrMapping/>
  </p:clrMapOvr>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659</Words>
  <Application>Microsoft Office PowerPoint</Application>
  <PresentationFormat>On-screen Show (4:3)</PresentationFormat>
  <Paragraphs>55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It takes a whole community   to make a difference!</vt:lpstr>
      <vt:lpstr>OneLife Suicide Prevention Strategy</vt:lpstr>
      <vt:lpstr>Where We Work – a big community!</vt:lpstr>
      <vt:lpstr>How OneLife Wheatbelt Aboriginal Works</vt:lpstr>
      <vt:lpstr>Partnerships and NO WRONG DOORS!</vt:lpstr>
      <vt:lpstr>Connecting to Culture</vt:lpstr>
      <vt:lpstr>Building Resilience through social recreational and educational opportunities</vt:lpstr>
      <vt:lpstr>       Suicide Awareness Session for Noongar People</vt:lpstr>
      <vt:lpstr>WAB will make a difference….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takes a whole community to make a difference!</dc:title>
  <dc:creator>Windows</dc:creator>
  <cp:lastModifiedBy>Joanne Hoareau</cp:lastModifiedBy>
  <cp:revision>17</cp:revision>
  <cp:lastPrinted>2012-10-16T16:34:05Z</cp:lastPrinted>
  <dcterms:created xsi:type="dcterms:W3CDTF">2012-10-16T07:24:06Z</dcterms:created>
  <dcterms:modified xsi:type="dcterms:W3CDTF">2012-10-23T06:06:56Z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-1948508415</vt:i4>
  </property>
  <property fmtid="{D5CDD505-2E9C-101B-9397-08002B2CF9AE}" pid="3" name="_NewReviewCycle">
    <vt:lpwstr/>
  </property>
  <property fmtid="{D5CDD505-2E9C-101B-9397-08002B2CF9AE}" pid="4" name="_EmailSubject">
    <vt:lpwstr>Conference presentations</vt:lpwstr>
  </property>
  <property fmtid="{D5CDD505-2E9C-101B-9397-08002B2CF9AE}" pid="5" name="_AuthorEmail">
    <vt:lpwstr>b.urquhart@ecu.edu.au</vt:lpwstr>
  </property>
  <property fmtid="{D5CDD505-2E9C-101B-9397-08002B2CF9AE}" pid="6" name="_AuthorEmailDisplayName">
    <vt:lpwstr>Belinda URQUHART</vt:lpwstr>
  </property>
</Properties>
</file>