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sldIdLst>
    <p:sldId id="256" r:id="rId3"/>
    <p:sldId id="259" r:id="rId4"/>
    <p:sldId id="260" r:id="rId5"/>
    <p:sldId id="261" r:id="rId6"/>
    <p:sldId id="262" r:id="rId7"/>
    <p:sldId id="257" r:id="rId8"/>
    <p:sldId id="267" r:id="rId9"/>
    <p:sldId id="268" r:id="rId10"/>
    <p:sldId id="263" r:id="rId11"/>
    <p:sldId id="270" r:id="rId12"/>
    <p:sldId id="269" r:id="rId13"/>
    <p:sldId id="25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1164" y="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="" xmlns:p14="http://schemas.microsoft.com/office/powerpoint/2010/main" val="2552478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EAE1-AF37-4584-A7A5-83953EFFCE61}" type="datetimeFigureOut">
              <a:rPr lang="en-AU" smtClean="0"/>
              <a:pPr/>
              <a:t>23/10/2012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76E4-5C74-4DDA-94FB-DD53B64851B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EAE1-AF37-4584-A7A5-83953EFFCE61}" type="datetimeFigureOut">
              <a:rPr lang="en-AU" smtClean="0"/>
              <a:pPr/>
              <a:t>23/10/2012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76E4-5C74-4DDA-94FB-DD53B64851B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EAE1-AF37-4584-A7A5-83953EFFCE61}" type="datetimeFigureOut">
              <a:rPr lang="en-AU" smtClean="0"/>
              <a:pPr/>
              <a:t>23/10/2012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76E4-5C74-4DDA-94FB-DD53B64851B2}" type="slidenum">
              <a:rPr lang="en-AU" smtClean="0"/>
              <a:pPr/>
              <a:t>‹#›</a:t>
            </a:fld>
            <a:endParaRPr lang="en-A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EAE1-AF37-4584-A7A5-83953EFFCE61}" type="datetimeFigureOut">
              <a:rPr lang="en-AU" smtClean="0"/>
              <a:pPr/>
              <a:t>23/10/2012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76E4-5C74-4DDA-94FB-DD53B64851B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EAE1-AF37-4584-A7A5-83953EFFCE61}" type="datetimeFigureOut">
              <a:rPr lang="en-AU" smtClean="0"/>
              <a:pPr/>
              <a:t>23/10/2012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76E4-5C74-4DDA-94FB-DD53B64851B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EAE1-AF37-4584-A7A5-83953EFFCE61}" type="datetimeFigureOut">
              <a:rPr lang="en-AU" smtClean="0"/>
              <a:pPr/>
              <a:t>23/10/2012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76E4-5C74-4DDA-94FB-DD53B64851B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EAE1-AF37-4584-A7A5-83953EFFCE61}" type="datetimeFigureOut">
              <a:rPr lang="en-AU" smtClean="0"/>
              <a:pPr/>
              <a:t>23/10/2012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76E4-5C74-4DDA-94FB-DD53B64851B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EAE1-AF37-4584-A7A5-83953EFFCE61}" type="datetimeFigureOut">
              <a:rPr lang="en-AU" smtClean="0"/>
              <a:pPr/>
              <a:t>23/10/2012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76E4-5C74-4DDA-94FB-DD53B64851B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EAE1-AF37-4584-A7A5-83953EFFCE61}" type="datetimeFigureOut">
              <a:rPr lang="en-AU" smtClean="0"/>
              <a:pPr/>
              <a:t>23/10/2012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76E4-5C74-4DDA-94FB-DD53B64851B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EAE1-AF37-4584-A7A5-83953EFFCE61}" type="datetimeFigureOut">
              <a:rPr lang="en-AU" smtClean="0"/>
              <a:pPr/>
              <a:t>23/10/2012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76E4-5C74-4DDA-94FB-DD53B64851B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EAE1-AF37-4584-A7A5-83953EFFCE61}" type="datetimeFigureOut">
              <a:rPr lang="en-AU" smtClean="0"/>
              <a:pPr/>
              <a:t>23/10/2012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F76E4-5C74-4DDA-94FB-DD53B64851B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POWERPOINT-3 7427 Red__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404813"/>
            <a:ext cx="7377112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57338"/>
            <a:ext cx="7377113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ヒラギノ角ゴ Pro W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ヒラギノ角ゴ Pro W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ヒラギノ角ゴ Pro W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ヒラギノ角ゴ Pro W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ヒラギノ角ゴ Pro W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ヒラギノ角ゴ Pro W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ヒラギノ角ゴ Pro W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" charset="0"/>
          <a:ea typeface="ヒラギノ角ゴ Pro W3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757477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757477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384EAE1-AF37-4584-A7A5-83953EFFCE61}" type="datetimeFigureOut">
              <a:rPr lang="en-AU" smtClean="0"/>
              <a:pPr/>
              <a:t>23/10/2012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08F76E4-5C74-4DDA-94FB-DD53B64851B2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AU" sz="3600" dirty="0" smtClean="0"/>
              <a:t>Developing an Indigenous workforce that has the capacity to grow and influence mainstream mental health services</a:t>
            </a:r>
            <a:endParaRPr lang="en-AU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Fred Yasso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121866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Workforce with a diversity of occupations</a:t>
            </a:r>
          </a:p>
          <a:p>
            <a:r>
              <a:rPr lang="en-AU" dirty="0" smtClean="0"/>
              <a:t>Increased levels of Retention</a:t>
            </a:r>
          </a:p>
          <a:p>
            <a:r>
              <a:rPr lang="en-AU" dirty="0" smtClean="0"/>
              <a:t>Increased numbers of Indigenous people in Health Workforce</a:t>
            </a:r>
          </a:p>
          <a:p>
            <a:r>
              <a:rPr lang="en-AU" dirty="0" smtClean="0"/>
              <a:t>Increased ability of Health Care Services to provide Culturally </a:t>
            </a:r>
            <a:r>
              <a:rPr lang="en-AU" smtClean="0"/>
              <a:t>Capable Services</a:t>
            </a:r>
            <a:endParaRPr lang="en-AU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Outcomes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3181283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What will happen to Indigenous positions when we have Closed the Gap?</a:t>
            </a:r>
          </a:p>
          <a:p>
            <a:pPr marL="0" indent="0">
              <a:buNone/>
            </a:pPr>
            <a:r>
              <a:rPr lang="en-AU" dirty="0" smtClean="0"/>
              <a:t>If we do not develop successions plans and sustainable career pathways for our Indigenous Workforce we will set up our people to fail.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Summary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918618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The prevalence of MH Issues in Aboriginal and Torres Strait Islander community;</a:t>
            </a:r>
          </a:p>
          <a:p>
            <a:pPr lvl="1"/>
            <a:r>
              <a:rPr lang="en-AU" sz="2000" dirty="0"/>
              <a:t>In 2008, nearly one-third (32%) of Aboriginal and Torres Strait Islander people aged 18 years and over had experienced high/very high levels of psychological distress, which was more than twice the rate for non-Indigenous people</a:t>
            </a:r>
            <a:r>
              <a:rPr lang="en-AU" dirty="0" smtClean="0"/>
              <a:t>.</a:t>
            </a:r>
          </a:p>
          <a:p>
            <a:pPr lvl="1"/>
            <a:r>
              <a:rPr lang="en-AU" sz="1900" dirty="0"/>
              <a:t>The most common types of stressors experienced by those with high distress were bad illness/accident (52%), death of a family member or close friend (51%) and alcohol and drug related problems (39%). People with high/very high levels of distress were twice as likely as those with low/moderate levels of distress to report abuse and violent crime, witness to violence and severe disability as stressors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Indigenous Mental Health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4172549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Indigenous Representations Increasing</a:t>
            </a:r>
          </a:p>
          <a:p>
            <a:r>
              <a:rPr lang="en-AU" dirty="0" smtClean="0"/>
              <a:t>Mental Health Workforce has Increased </a:t>
            </a:r>
          </a:p>
          <a:p>
            <a:r>
              <a:rPr lang="en-AU" dirty="0" smtClean="0"/>
              <a:t>Historically Governments have been concerned with percentages </a:t>
            </a:r>
            <a:r>
              <a:rPr lang="en-AU" dirty="0" err="1" smtClean="0"/>
              <a:t>i.e</a:t>
            </a:r>
            <a:r>
              <a:rPr lang="en-AU" dirty="0" smtClean="0"/>
              <a:t> Workforce mirrors community profile 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Indigenous Representation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185332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Improving employment outcomes for Indigenous Australians is now </a:t>
            </a:r>
            <a:r>
              <a:rPr lang="en-AU" dirty="0" smtClean="0"/>
              <a:t>a responsibility </a:t>
            </a:r>
            <a:r>
              <a:rPr lang="en-AU" dirty="0"/>
              <a:t>for all agencies across the Commonwealth public sector.</a:t>
            </a:r>
          </a:p>
          <a:p>
            <a:pPr marL="0" indent="0">
              <a:buNone/>
            </a:pPr>
            <a:r>
              <a:rPr lang="en-AU" dirty="0"/>
              <a:t>The national agenda is clear:</a:t>
            </a:r>
          </a:p>
          <a:p>
            <a:pPr marL="0" indent="0">
              <a:buNone/>
            </a:pPr>
            <a:r>
              <a:rPr lang="en-AU" dirty="0"/>
              <a:t>• Halve the gap in employment outcomes between Indigenous and non-Indigenous </a:t>
            </a:r>
            <a:r>
              <a:rPr lang="en-AU" dirty="0" smtClean="0"/>
              <a:t>Australians by </a:t>
            </a:r>
            <a:r>
              <a:rPr lang="en-AU" dirty="0"/>
              <a:t>2018</a:t>
            </a:r>
            <a:r>
              <a:rPr lang="en-AU" dirty="0" smtClean="0"/>
              <a:t>.</a:t>
            </a:r>
          </a:p>
          <a:p>
            <a:pPr marL="0" indent="0">
              <a:buNone/>
            </a:pPr>
            <a:r>
              <a:rPr lang="en-AU" dirty="0" smtClean="0"/>
              <a:t>• </a:t>
            </a:r>
            <a:r>
              <a:rPr lang="en-AU" dirty="0"/>
              <a:t>Increase the representation of Indigenous Australians across the Commonwealth public </a:t>
            </a:r>
            <a:r>
              <a:rPr lang="en-AU" dirty="0" smtClean="0"/>
              <a:t>sector to </a:t>
            </a:r>
            <a:r>
              <a:rPr lang="en-AU" dirty="0"/>
              <a:t>2.7% by 2015.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National Agenda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128428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Occupational Streams majority workforce in Health Worker/Welfare Worker/Community Worker/Liaison</a:t>
            </a:r>
          </a:p>
          <a:p>
            <a:r>
              <a:rPr lang="en-AU" dirty="0" smtClean="0"/>
              <a:t>Formal Qualifications </a:t>
            </a:r>
          </a:p>
          <a:p>
            <a:r>
              <a:rPr lang="en-AU" dirty="0" smtClean="0"/>
              <a:t>Identified (Good and Bad) </a:t>
            </a:r>
          </a:p>
          <a:p>
            <a:r>
              <a:rPr lang="en-AU" dirty="0" smtClean="0"/>
              <a:t>Traditionally Secondary Roles</a:t>
            </a:r>
          </a:p>
          <a:p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Mental Health Perspective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274709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No career paths</a:t>
            </a:r>
          </a:p>
          <a:p>
            <a:r>
              <a:rPr lang="en-AU" dirty="0" smtClean="0"/>
              <a:t>No career progression</a:t>
            </a:r>
          </a:p>
          <a:p>
            <a:r>
              <a:rPr lang="en-AU" dirty="0" smtClean="0"/>
              <a:t>No recognition </a:t>
            </a:r>
          </a:p>
          <a:p>
            <a:r>
              <a:rPr lang="en-AU" dirty="0" smtClean="0"/>
              <a:t>No sustainability</a:t>
            </a:r>
          </a:p>
          <a:p>
            <a:r>
              <a:rPr lang="en-AU" dirty="0" smtClean="0"/>
              <a:t>Occupational Isolation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Consequences of this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414909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sz="2800" i="1" dirty="0" smtClean="0"/>
              <a:t>In </a:t>
            </a:r>
            <a:r>
              <a:rPr lang="en-AU" sz="2800" i="1" dirty="0"/>
              <a:t>regard to career advancement, 46% felt that there were factors that hindered or prevented them from applying for higher positions. The top three reasons cited were</a:t>
            </a:r>
            <a:r>
              <a:rPr lang="en-AU" sz="2800" i="1" dirty="0" smtClean="0"/>
              <a:t>:</a:t>
            </a:r>
          </a:p>
          <a:p>
            <a:pPr marL="0" indent="0">
              <a:buNone/>
            </a:pPr>
            <a:r>
              <a:rPr lang="en-AU" sz="2800" i="1" dirty="0" smtClean="0"/>
              <a:t> </a:t>
            </a:r>
            <a:r>
              <a:rPr lang="en-AU" sz="2800" b="1" i="1" dirty="0"/>
              <a:t>• </a:t>
            </a:r>
            <a:r>
              <a:rPr lang="en-AU" sz="2800" i="1" dirty="0"/>
              <a:t>limited number of opportunities at higher level (49%) </a:t>
            </a:r>
            <a:r>
              <a:rPr lang="en-AU" sz="2800" b="1" i="1" dirty="0"/>
              <a:t>• </a:t>
            </a:r>
            <a:r>
              <a:rPr lang="en-AU" sz="2800" i="1" dirty="0"/>
              <a:t>lack of self confidence (38%) </a:t>
            </a:r>
            <a:endParaRPr lang="en-AU" sz="2800" i="1" dirty="0" smtClean="0"/>
          </a:p>
          <a:p>
            <a:pPr marL="0" indent="0">
              <a:buNone/>
            </a:pPr>
            <a:r>
              <a:rPr lang="en-AU" sz="2800" b="1" i="1" dirty="0" smtClean="0"/>
              <a:t>• </a:t>
            </a:r>
            <a:r>
              <a:rPr lang="en-AU" sz="2800" i="1" dirty="0"/>
              <a:t>not yet having the necessary qualifications and/or experience (29</a:t>
            </a:r>
            <a:r>
              <a:rPr lang="en-AU" sz="2800" i="1" dirty="0" smtClean="0"/>
              <a:t>%).</a:t>
            </a:r>
            <a:endParaRPr lang="en-AU" dirty="0" smtClean="0"/>
          </a:p>
          <a:p>
            <a:pPr marL="0" indent="0">
              <a:buNone/>
            </a:pPr>
            <a:endParaRPr lang="en-AU" sz="1800" dirty="0" smtClean="0"/>
          </a:p>
          <a:p>
            <a:pPr marL="0" indent="0">
              <a:buNone/>
            </a:pPr>
            <a:r>
              <a:rPr lang="en-AU" sz="1800" i="1" dirty="0" smtClean="0"/>
              <a:t>2009 Census Report: Aboriginal and Torres Strait Islander APS Employees, p. 67</a:t>
            </a:r>
            <a:endParaRPr lang="en-AU" sz="18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2009 Census Report: Aboriginal and Torres Strait Islander APS Employees</a:t>
            </a:r>
          </a:p>
        </p:txBody>
      </p:sp>
    </p:spTree>
    <p:extLst>
      <p:ext uri="{BB962C8B-B14F-4D97-AF65-F5344CB8AC3E}">
        <p14:creationId xmlns="" xmlns:p14="http://schemas.microsoft.com/office/powerpoint/2010/main" val="426352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z="3800" smtClean="0"/>
              <a:t>SAMHS Workforce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7377113" cy="46085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AU" sz="2400" b="1" i="1" smtClean="0">
                <a:solidFill>
                  <a:srgbClr val="A50021"/>
                </a:solidFill>
              </a:rPr>
              <a:t>Mental health and social and emotional well-being workforce</a:t>
            </a:r>
          </a:p>
          <a:p>
            <a:pPr lvl="1" eaLnBrk="1" hangingPunct="1">
              <a:lnSpc>
                <a:spcPct val="90000"/>
              </a:lnSpc>
            </a:pPr>
            <a:r>
              <a:rPr lang="en-AU" sz="2400" i="1" smtClean="0"/>
              <a:t>Aboriginal mental health workers</a:t>
            </a:r>
          </a:p>
          <a:p>
            <a:pPr lvl="1" eaLnBrk="1" hangingPunct="1">
              <a:lnSpc>
                <a:spcPct val="90000"/>
              </a:lnSpc>
            </a:pPr>
            <a:r>
              <a:rPr lang="en-AU" sz="2400" i="1" smtClean="0"/>
              <a:t>Improving the cultural security and integrity of services by upskilling non-aboriginal staff in</a:t>
            </a:r>
            <a:r>
              <a:rPr lang="en-AU" sz="2400" smtClean="0"/>
              <a:t> </a:t>
            </a:r>
            <a:r>
              <a:rPr lang="en-AU" sz="2400" i="1" smtClean="0"/>
              <a:t>the mental health and social and emotional well-being sectors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AU" sz="240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AU" sz="2600" b="1" i="1" smtClean="0">
                <a:solidFill>
                  <a:srgbClr val="A50021"/>
                </a:solidFill>
              </a:rPr>
              <a:t>Community members</a:t>
            </a:r>
            <a:r>
              <a:rPr lang="en-AU" sz="26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AU" sz="2400" smtClean="0"/>
              <a:t>Aboriginal mental health literacy education to the wider community (both Aboriginal and non-Aboriginal).</a:t>
            </a:r>
            <a:r>
              <a:rPr lang="en-A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smtClean="0"/>
              <a:t>Staff training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7715250" cy="41354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AU" sz="2400" b="1" i="1" dirty="0" smtClean="0">
                <a:solidFill>
                  <a:srgbClr val="A50021"/>
                </a:solidFill>
              </a:rPr>
              <a:t>Internal SAMHS team training</a:t>
            </a:r>
          </a:p>
          <a:p>
            <a:pPr eaLnBrk="1" hangingPunct="1">
              <a:lnSpc>
                <a:spcPct val="80000"/>
              </a:lnSpc>
            </a:pPr>
            <a:endParaRPr lang="en-AU" sz="800" b="1" i="1" dirty="0" smtClean="0">
              <a:solidFill>
                <a:srgbClr val="A50021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AU" sz="2400" dirty="0" smtClean="0"/>
              <a:t>Needs identified through performance development with line manager and individualised learning plans developed with training coordinator</a:t>
            </a:r>
          </a:p>
          <a:p>
            <a:pPr lvl="1" eaLnBrk="1" hangingPunct="1">
              <a:lnSpc>
                <a:spcPct val="80000"/>
              </a:lnSpc>
            </a:pPr>
            <a:r>
              <a:rPr lang="en-AU" sz="2400" dirty="0" smtClean="0"/>
              <a:t>Training &amp; clinical supervision to meet mandatory training and credentialing requirements</a:t>
            </a:r>
          </a:p>
          <a:p>
            <a:pPr lvl="1" eaLnBrk="1" hangingPunct="1">
              <a:lnSpc>
                <a:spcPct val="80000"/>
              </a:lnSpc>
            </a:pPr>
            <a:r>
              <a:rPr lang="en-AU" sz="2400" dirty="0" smtClean="0"/>
              <a:t>In-service training &amp; cultural supervision to enhance cultural security and competence</a:t>
            </a:r>
          </a:p>
          <a:p>
            <a:pPr lvl="1" eaLnBrk="1" hangingPunct="1">
              <a:lnSpc>
                <a:spcPct val="80000"/>
              </a:lnSpc>
            </a:pPr>
            <a:endParaRPr lang="en-AU" sz="800" dirty="0" smtClean="0"/>
          </a:p>
          <a:p>
            <a:pPr eaLnBrk="1" hangingPunct="1">
              <a:lnSpc>
                <a:spcPct val="80000"/>
              </a:lnSpc>
            </a:pPr>
            <a:r>
              <a:rPr lang="en-AU" sz="2400" b="1" i="1" dirty="0" smtClean="0">
                <a:solidFill>
                  <a:srgbClr val="A50021"/>
                </a:solidFill>
              </a:rPr>
              <a:t>Aboriginal workforce development</a:t>
            </a:r>
          </a:p>
          <a:p>
            <a:pPr lvl="1" eaLnBrk="1" hangingPunct="1">
              <a:lnSpc>
                <a:spcPct val="80000"/>
              </a:lnSpc>
            </a:pPr>
            <a:r>
              <a:rPr lang="en-AU" sz="2400" dirty="0" smtClean="0"/>
              <a:t>Special dispensation to provide extended study leave to undertake the CSU Bachelor of Health Science (Mental Health)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AU" sz="800" dirty="0" smtClean="0">
              <a:solidFill>
                <a:srgbClr val="A5002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AU" sz="2400" b="1" i="1" dirty="0" smtClean="0">
                <a:solidFill>
                  <a:srgbClr val="A50021"/>
                </a:solidFill>
              </a:rPr>
              <a:t>Workforce development and community education</a:t>
            </a:r>
          </a:p>
          <a:p>
            <a:pPr eaLnBrk="1" hangingPunct="1">
              <a:lnSpc>
                <a:spcPct val="80000"/>
              </a:lnSpc>
            </a:pPr>
            <a:endParaRPr lang="en-AU" sz="800" b="1" i="1" dirty="0" smtClean="0">
              <a:solidFill>
                <a:srgbClr val="A50021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AU" sz="2400" dirty="0" smtClean="0"/>
              <a:t>Delivered by all SAMHS staff.</a:t>
            </a:r>
          </a:p>
          <a:p>
            <a:pPr eaLnBrk="1" hangingPunct="1">
              <a:lnSpc>
                <a:spcPct val="80000"/>
              </a:lnSpc>
            </a:pPr>
            <a:endParaRPr lang="en-AU" sz="2400" i="1" dirty="0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Standardisation of Cultural Consultants roles as Profession</a:t>
            </a:r>
          </a:p>
          <a:p>
            <a:r>
              <a:rPr lang="en-AU" dirty="0" smtClean="0"/>
              <a:t>Choice of Pathways</a:t>
            </a:r>
          </a:p>
          <a:p>
            <a:r>
              <a:rPr lang="en-AU" dirty="0" smtClean="0"/>
              <a:t>Supported Professional Development</a:t>
            </a:r>
          </a:p>
          <a:p>
            <a:pPr lvl="1"/>
            <a:r>
              <a:rPr lang="en-AU" dirty="0" smtClean="0"/>
              <a:t>Scholarships</a:t>
            </a:r>
          </a:p>
          <a:p>
            <a:pPr lvl="1"/>
            <a:r>
              <a:rPr lang="en-AU" dirty="0" smtClean="0"/>
              <a:t>Traineeships</a:t>
            </a:r>
          </a:p>
          <a:p>
            <a:pPr lvl="1"/>
            <a:r>
              <a:rPr lang="en-AU" dirty="0" smtClean="0"/>
              <a:t>Cadetships</a:t>
            </a:r>
          </a:p>
          <a:p>
            <a:pPr lvl="1"/>
            <a:r>
              <a:rPr lang="en-AU" dirty="0" smtClean="0"/>
              <a:t>Study Leave </a:t>
            </a:r>
          </a:p>
          <a:p>
            <a:pPr lvl="1"/>
            <a:r>
              <a:rPr lang="en-AU" dirty="0" smtClean="0"/>
              <a:t>Back Filling Positions</a:t>
            </a:r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Reformation of Mental Health Workforce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59461754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B30033"/>
      </a:dk2>
      <a:lt2>
        <a:srgbClr val="757477"/>
      </a:lt2>
      <a:accent1>
        <a:srgbClr val="B30033"/>
      </a:accent1>
      <a:accent2>
        <a:srgbClr val="B30033"/>
      </a:accent2>
      <a:accent3>
        <a:srgbClr val="FFFFFF"/>
      </a:accent3>
      <a:accent4>
        <a:srgbClr val="000000"/>
      </a:accent4>
      <a:accent5>
        <a:srgbClr val="D6AAAD"/>
      </a:accent5>
      <a:accent6>
        <a:srgbClr val="A2002D"/>
      </a:accent6>
      <a:hlink>
        <a:srgbClr val="B30033"/>
      </a:hlink>
      <a:folHlink>
        <a:srgbClr val="757477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B30033"/>
        </a:dk2>
        <a:lt2>
          <a:srgbClr val="757477"/>
        </a:lt2>
        <a:accent1>
          <a:srgbClr val="B30033"/>
        </a:accent1>
        <a:accent2>
          <a:srgbClr val="B30033"/>
        </a:accent2>
        <a:accent3>
          <a:srgbClr val="FFFFFF"/>
        </a:accent3>
        <a:accent4>
          <a:srgbClr val="000000"/>
        </a:accent4>
        <a:accent5>
          <a:srgbClr val="D6AAAD"/>
        </a:accent5>
        <a:accent6>
          <a:srgbClr val="A2002D"/>
        </a:accent6>
        <a:hlink>
          <a:srgbClr val="B30033"/>
        </a:hlink>
        <a:folHlink>
          <a:srgbClr val="7574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579</Words>
  <Application>Microsoft Office PowerPoint</Application>
  <PresentationFormat>On-screen Show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Blank Presentation</vt:lpstr>
      <vt:lpstr>Waveform</vt:lpstr>
      <vt:lpstr>Developing an Indigenous workforce that has the capacity to grow and influence mainstream mental health services</vt:lpstr>
      <vt:lpstr>Indigenous Representation</vt:lpstr>
      <vt:lpstr>National Agenda</vt:lpstr>
      <vt:lpstr>Mental Health Perspective</vt:lpstr>
      <vt:lpstr>Consequences of this</vt:lpstr>
      <vt:lpstr>2009 Census Report: Aboriginal and Torres Strait Islander APS Employees</vt:lpstr>
      <vt:lpstr>SAMHS Workforce</vt:lpstr>
      <vt:lpstr>Staff training</vt:lpstr>
      <vt:lpstr>Reformation of Mental Health Workforce</vt:lpstr>
      <vt:lpstr>Outcomes</vt:lpstr>
      <vt:lpstr>Summary</vt:lpstr>
      <vt:lpstr>Indigenous Mental Health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Parker</dc:creator>
  <cp:lastModifiedBy>Joanne Hoareau</cp:lastModifiedBy>
  <cp:revision>9</cp:revision>
  <dcterms:created xsi:type="dcterms:W3CDTF">2012-10-18T05:41:02Z</dcterms:created>
  <dcterms:modified xsi:type="dcterms:W3CDTF">2012-10-23T05:16:27Z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114157266</vt:i4>
  </property>
  <property fmtid="{D5CDD505-2E9C-101B-9397-08002B2CF9AE}" pid="3" name="_NewReviewCycle">
    <vt:lpwstr/>
  </property>
  <property fmtid="{D5CDD505-2E9C-101B-9397-08002B2CF9AE}" pid="4" name="_EmailSubject">
    <vt:lpwstr>Conference presentations </vt:lpwstr>
  </property>
  <property fmtid="{D5CDD505-2E9C-101B-9397-08002B2CF9AE}" pid="5" name="_AuthorEmail">
    <vt:lpwstr>b.urquhart@ecu.edu.au</vt:lpwstr>
  </property>
  <property fmtid="{D5CDD505-2E9C-101B-9397-08002B2CF9AE}" pid="6" name="_AuthorEmailDisplayName">
    <vt:lpwstr>Belinda URQUHART</vt:lpwstr>
  </property>
</Properties>
</file>