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74" r:id="rId8"/>
    <p:sldId id="264" r:id="rId9"/>
    <p:sldId id="268" r:id="rId10"/>
    <p:sldId id="267" r:id="rId11"/>
    <p:sldId id="263" r:id="rId12"/>
    <p:sldId id="27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71" autoAdjust="0"/>
  </p:normalViewPr>
  <p:slideViewPr>
    <p:cSldViewPr>
      <p:cViewPr>
        <p:scale>
          <a:sx n="70" d="100"/>
          <a:sy n="70" d="100"/>
        </p:scale>
        <p:origin x="-1980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DDBB6-A8BA-4D30-8B14-4A8B71C83E75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CA5D19B-55BE-4891-9BCC-26C979A7C8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4E513-2B2F-482D-80D2-C99F7D667838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1263-E3BA-4001-9144-4A3ABFF8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D994-C18F-4059-B184-0BD39E562B1B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0A0A-1AB0-4906-B8D9-6C642712F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D3867-C4CA-4C75-9C33-9CFCA58AB334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6CC1-79D7-4090-AC19-65C9CCD05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D35E-8492-4256-BFD5-DDC329471C69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6B69-A248-4EA0-8F4C-AA82A809D9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FB3-214C-4905-B9C7-C70F4EB9C76E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A8DA-7FC1-4D15-B081-73102DDB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0DDEA-A8A1-4A49-B5A0-18E1DF9C6129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731E-69C7-44A8-BF4C-7D30ACD65E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0952-987A-4E35-B7EA-E8737D7695CD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1AF1-A3EF-4A6E-8987-D3DEF62DF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0780-A486-4876-89C0-6A1398D194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65868-D1BF-43DB-9882-EADA145BC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391-D658-4D63-98E9-BA55C4FBB1BB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714F6-B3AB-47DB-8C31-4783356159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FA51-4381-4B12-9154-CF408A2B9C41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34EC-18AD-40B7-B7F3-7E7A649E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9147953-3166-4518-96EB-50BD1EF90445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F103886-BCB1-401A-9B60-6C407486D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charset="0"/>
              <a:buNone/>
              <a:defRPr/>
            </a:pPr>
            <a:r>
              <a:rPr lang="en-AU" cap="none">
                <a:solidFill>
                  <a:srgbClr val="FF0000"/>
                </a:solidFill>
              </a:rPr>
              <a:t>FRED YASSO AND JOHN VAN DER GIEZEN</a:t>
            </a:r>
            <a:endParaRPr lang="en-US" cap="none">
              <a:solidFill>
                <a:srgbClr val="FF0000"/>
              </a:solidFill>
            </a:endParaRPr>
          </a:p>
        </p:txBody>
      </p:sp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dirty="0" smtClean="0">
                <a:ea typeface="ＭＳ Ｐゴシック" pitchFamily="34" charset="-128"/>
              </a:rPr>
              <a:t>Talking to Us Mob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>
                <a:solidFill>
                  <a:srgbClr val="7B9899"/>
                </a:solidFill>
                <a:ea typeface="ＭＳ Ｐゴシック" pitchFamily="34" charset="-128"/>
              </a:rPr>
              <a:t>Developing partnerships</a:t>
            </a:r>
            <a:endParaRPr lang="en-US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ea typeface="ＭＳ Ｐゴシック" pitchFamily="34" charset="-128"/>
              </a:rPr>
              <a:t>Between;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Communities and workers/services</a:t>
            </a:r>
          </a:p>
          <a:p>
            <a:pPr eaLnBrk="1" hangingPunct="1">
              <a:buFont typeface="Wingdings 2" pitchFamily="18" charset="2"/>
              <a:buNone/>
            </a:pPr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Workers and families/individuals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Services and communities, families, individuals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>
                <a:solidFill>
                  <a:srgbClr val="7B9899"/>
                </a:solidFill>
                <a:ea typeface="ＭＳ Ｐゴシック" pitchFamily="34" charset="-128"/>
              </a:rPr>
              <a:t>Relationships </a:t>
            </a:r>
            <a:endParaRPr lang="en-US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ea typeface="ＭＳ Ｐゴシック" pitchFamily="34" charset="-128"/>
              </a:rPr>
              <a:t>Build relationships with communities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Build relationships with Elders, families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Build relationships with individuals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(preferably in this order)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Aboriginal Workforce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Engaging and building relationships with Indigenous people is integral to good positive outcomes</a:t>
            </a:r>
          </a:p>
          <a:p>
            <a:r>
              <a:rPr lang="en-AU" dirty="0" smtClean="0"/>
              <a:t>Indigenous people are an important facet of developing Culturally capable services</a:t>
            </a:r>
          </a:p>
          <a:p>
            <a:r>
              <a:rPr lang="en-AU" dirty="0" smtClean="0"/>
              <a:t>Indigenous people can provide cultural experience and knowledge to address needs of their community</a:t>
            </a:r>
          </a:p>
          <a:p>
            <a:r>
              <a:rPr lang="en-AU" dirty="0" smtClean="0"/>
              <a:t>Assist clinicians and other mental health workers to navigate Indigenous Community life (Vice Versa)</a:t>
            </a:r>
          </a:p>
          <a:p>
            <a:r>
              <a:rPr lang="en-AU" dirty="0" smtClean="0"/>
              <a:t>Provide key ways of working which will increase chances of success </a:t>
            </a:r>
          </a:p>
        </p:txBody>
      </p:sp>
    </p:spTree>
    <p:extLst>
      <p:ext uri="{BB962C8B-B14F-4D97-AF65-F5344CB8AC3E}">
        <p14:creationId xmlns="" xmlns:p14="http://schemas.microsoft.com/office/powerpoint/2010/main" val="348693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>
                <a:solidFill>
                  <a:srgbClr val="7B9899"/>
                </a:solidFill>
                <a:ea typeface="ＭＳ Ｐゴシック" pitchFamily="34" charset="-128"/>
              </a:rPr>
              <a:t>Population</a:t>
            </a:r>
            <a:endParaRPr lang="en-US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ea typeface="ＭＳ Ｐゴシック" pitchFamily="34" charset="-128"/>
              </a:rPr>
              <a:t>Low population, 2% to 6% (4% in WA)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Small communities, self contained cultural life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Strong extended families and communities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>
                <a:solidFill>
                  <a:srgbClr val="7B9899"/>
                </a:solidFill>
                <a:ea typeface="ＭＳ Ｐゴシック" pitchFamily="34" charset="-128"/>
              </a:rPr>
              <a:t>Legacy of History</a:t>
            </a:r>
            <a:endParaRPr lang="en-US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ea typeface="ＭＳ Ｐゴシック" pitchFamily="34" charset="-128"/>
              </a:rPr>
              <a:t>Lived experience in a strong oral culture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Stories of oppression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Suppression of culture, language and ceremony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Removal of children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Poverty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High unemployment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>
                <a:solidFill>
                  <a:srgbClr val="7B9899"/>
                </a:solidFill>
                <a:ea typeface="ＭＳ Ｐゴシック" pitchFamily="34" charset="-128"/>
              </a:rPr>
              <a:t>Home</a:t>
            </a:r>
            <a:endParaRPr lang="en-US" dirty="0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dirty="0" smtClean="0">
                <a:ea typeface="ＭＳ Ｐゴシック" pitchFamily="34" charset="-128"/>
              </a:rPr>
              <a:t>Households with 3 or more generations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Keeps stories strong, relevant to now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History has a long memory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High probability of someone close having been removed (Stolen Generations)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mtClean="0">
                <a:solidFill>
                  <a:srgbClr val="7B9899"/>
                </a:solidFill>
                <a:ea typeface="ＭＳ Ｐゴシック" pitchFamily="34" charset="-128"/>
              </a:rPr>
              <a:t>Consequences to Physical and Mental Health</a:t>
            </a:r>
            <a:endParaRPr lang="en-US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ea typeface="ＭＳ Ｐゴシック" pitchFamily="34" charset="-128"/>
              </a:rPr>
              <a:t>Suspicion and fear of government services, particularly law, health and welfare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Reluctance to engage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Long delays before seeking help</a:t>
            </a:r>
          </a:p>
          <a:p>
            <a:pPr eaLnBrk="1" hangingPunct="1"/>
            <a:endParaRPr lang="en-AU" smtClean="0">
              <a:ea typeface="ＭＳ Ｐゴシック" pitchFamily="34" charset="-128"/>
            </a:endParaRP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A negative impact on health outcomes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>
                <a:solidFill>
                  <a:srgbClr val="7B9899"/>
                </a:solidFill>
                <a:ea typeface="ＭＳ Ｐゴシック" pitchFamily="34" charset="-128"/>
              </a:rPr>
              <a:t>Health Services Today</a:t>
            </a:r>
            <a:endParaRPr lang="en-US" dirty="0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4376"/>
          </a:xfrm>
        </p:spPr>
        <p:txBody>
          <a:bodyPr>
            <a:normAutofit/>
          </a:bodyPr>
          <a:lstStyle/>
          <a:p>
            <a:pPr eaLnBrk="1" hangingPunct="1"/>
            <a:r>
              <a:rPr lang="en-AU" dirty="0" smtClean="0">
                <a:ea typeface="ＭＳ Ｐゴシック" pitchFamily="34" charset="-128"/>
              </a:rPr>
              <a:t>Tend to be facility based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Focus on individuals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From a cultural perspective, this doesn</a:t>
            </a:r>
            <a:r>
              <a:rPr lang="en-AU" altLang="en-US" dirty="0" smtClean="0">
                <a:ea typeface="ＭＳ Ｐゴシック" pitchFamily="34" charset="-128"/>
              </a:rPr>
              <a:t>’</a:t>
            </a:r>
            <a:r>
              <a:rPr lang="en-AU" dirty="0" smtClean="0">
                <a:ea typeface="ＭＳ Ｐゴシック" pitchFamily="34" charset="-128"/>
              </a:rPr>
              <a:t>t work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A brief look at health outcomes confirms this view</a:t>
            </a:r>
          </a:p>
          <a:p>
            <a:pPr marL="114300" indent="0" eaLnBrk="1" hangingPunct="1">
              <a:buNone/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Concept of Aboriginal Health</a:t>
            </a:r>
            <a:endParaRPr lang="en-US" dirty="0"/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eaLnBrk="1" hangingPunct="1">
              <a:buNone/>
            </a:pPr>
            <a:r>
              <a:rPr lang="en-AU" sz="2000" dirty="0" smtClean="0">
                <a:ea typeface="ＭＳ Ｐゴシック" pitchFamily="34" charset="-128"/>
              </a:rPr>
              <a:t>Aboriginal concepts of mental health are holistic and are defined as follows:</a:t>
            </a:r>
          </a:p>
          <a:p>
            <a:pPr marL="0" indent="0" algn="ctr" eaLnBrk="1" hangingPunct="1">
              <a:buNone/>
            </a:pPr>
            <a:endParaRPr lang="en-AU" sz="2000" dirty="0" smtClean="0">
              <a:ea typeface="ＭＳ Ｐゴシック" pitchFamily="34" charset="-128"/>
            </a:endParaRPr>
          </a:p>
          <a:p>
            <a:pPr marL="0" indent="0" algn="ctr" eaLnBrk="1" hangingPunct="1">
              <a:buNone/>
            </a:pPr>
            <a:r>
              <a:rPr lang="en-AU" sz="2000" dirty="0" smtClean="0">
                <a:ea typeface="ＭＳ Ｐゴシック" pitchFamily="34" charset="-128"/>
              </a:rPr>
              <a:t>“Health does not just mean the physical well-being of the individual but refers to the social, emotional and cultural well-being of the whole community. This is a whole of life view and includes the cyclical concept of life-death-life. Health care services should strive to achieve the state where every individual can achieve their full potential as human beings and thus bring about the total well-being of their communities.”</a:t>
            </a:r>
          </a:p>
          <a:p>
            <a:pPr marL="0" indent="0" algn="ctr" eaLnBrk="1" hangingPunct="1">
              <a:buNone/>
            </a:pPr>
            <a:r>
              <a:rPr lang="en-AU" sz="2000" dirty="0" smtClean="0">
                <a:ea typeface="ＭＳ Ｐゴシック" pitchFamily="34" charset="-128"/>
              </a:rPr>
              <a:t>“This is an evolving definition.”</a:t>
            </a:r>
            <a:endParaRPr lang="en-US" sz="2000" dirty="0" smtClean="0">
              <a:ea typeface="ＭＳ Ｐゴシック" pitchFamily="34" charset="-128"/>
            </a:endParaRPr>
          </a:p>
          <a:p>
            <a:pPr eaLnBrk="1" hangingPunct="1"/>
            <a:endParaRPr lang="en-US" dirty="0">
              <a:ea typeface="ＭＳ Ｐゴシック" pitchFamily="34" charset="-128"/>
            </a:endParaRPr>
          </a:p>
          <a:p>
            <a:pPr marL="0" indent="0" eaLnBrk="1" hangingPunct="1">
              <a:buNone/>
            </a:pPr>
            <a:r>
              <a:rPr lang="en-AU" sz="1000" dirty="0" smtClean="0">
                <a:ea typeface="ＭＳ Ｐゴシック" pitchFamily="34" charset="-128"/>
              </a:rPr>
              <a:t>Ways Forward - National Aboriginal and Torres Strait Islander Mental Health Policy</a:t>
            </a:r>
          </a:p>
          <a:p>
            <a:pPr marL="0" indent="0" eaLnBrk="1" hangingPunct="1">
              <a:buNone/>
            </a:pPr>
            <a:r>
              <a:rPr lang="en-AU" sz="1000" dirty="0" smtClean="0">
                <a:ea typeface="ＭＳ Ｐゴシック" pitchFamily="34" charset="-128"/>
              </a:rPr>
              <a:t>National Consultancy Report by P. Swan and B. Raphael</a:t>
            </a:r>
            <a:endParaRPr lang="en-US" sz="10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dirty="0" smtClean="0">
                <a:solidFill>
                  <a:srgbClr val="7B9899"/>
                </a:solidFill>
                <a:ea typeface="ＭＳ Ｐゴシック" pitchFamily="34" charset="-128"/>
              </a:rPr>
              <a:t>Services Outreach into the Community</a:t>
            </a:r>
            <a:endParaRPr lang="en-US" dirty="0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>
                <a:ea typeface="ＭＳ Ｐゴシック" pitchFamily="34" charset="-128"/>
              </a:rPr>
              <a:t>Mobile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Adaptable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Patient (take your time!)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Reliable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Demonstrate effectiveness and usefulness</a:t>
            </a:r>
          </a:p>
          <a:p>
            <a:pPr eaLnBrk="1" hangingPunct="1"/>
            <a:r>
              <a:rPr lang="en-AU" smtClean="0">
                <a:solidFill>
                  <a:srgbClr val="FF0000"/>
                </a:solidFill>
                <a:ea typeface="ＭＳ Ｐゴシック" pitchFamily="34" charset="-128"/>
              </a:rPr>
              <a:t>CONFIDENTIALITY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Results</a:t>
            </a:r>
          </a:p>
          <a:p>
            <a:pPr eaLnBrk="1" hangingPunct="1"/>
            <a:r>
              <a:rPr lang="en-AU" smtClean="0">
                <a:ea typeface="ＭＳ Ｐゴシック" pitchFamily="34" charset="-128"/>
              </a:rPr>
              <a:t>Personality based (not just a nurse, SW)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dirty="0" smtClean="0">
                <a:solidFill>
                  <a:srgbClr val="7B9899"/>
                </a:solidFill>
                <a:ea typeface="ＭＳ Ｐゴシック" pitchFamily="34" charset="-128"/>
              </a:rPr>
              <a:t>Providing Information to Community</a:t>
            </a:r>
            <a:endParaRPr lang="en-US" dirty="0" smtClean="0">
              <a:solidFill>
                <a:srgbClr val="7B9899"/>
              </a:solidFill>
              <a:ea typeface="ＭＳ Ｐゴシック" pitchFamily="34" charset="-128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dirty="0" smtClean="0">
                <a:ea typeface="ＭＳ Ｐゴシック" pitchFamily="34" charset="-128"/>
              </a:rPr>
              <a:t>What do services do? How they work? What they can achieve?</a:t>
            </a:r>
            <a:r>
              <a:rPr lang="en-AU" dirty="0">
                <a:ea typeface="ＭＳ Ｐゴシック" pitchFamily="34" charset="-128"/>
              </a:rPr>
              <a:t> </a:t>
            </a:r>
            <a:r>
              <a:rPr lang="en-AU" dirty="0" smtClean="0">
                <a:ea typeface="ＭＳ Ｐゴシック" pitchFamily="34" charset="-128"/>
              </a:rPr>
              <a:t>How to access them?</a:t>
            </a:r>
            <a:r>
              <a:rPr lang="en-AU" dirty="0">
                <a:ea typeface="ＭＳ Ｐゴシック" pitchFamily="34" charset="-128"/>
              </a:rPr>
              <a:t> </a:t>
            </a:r>
            <a:r>
              <a:rPr lang="en-AU" dirty="0" smtClean="0">
                <a:ea typeface="ＭＳ Ｐゴシック" pitchFamily="34" charset="-128"/>
              </a:rPr>
              <a:t>How to understand what</a:t>
            </a:r>
            <a:r>
              <a:rPr lang="en-AU" altLang="en-US" dirty="0" smtClean="0">
                <a:ea typeface="ＭＳ Ｐゴシック" pitchFamily="34" charset="-128"/>
              </a:rPr>
              <a:t>’</a:t>
            </a:r>
            <a:r>
              <a:rPr lang="en-AU" dirty="0" smtClean="0">
                <a:ea typeface="ＭＳ Ｐゴシック" pitchFamily="34" charset="-128"/>
              </a:rPr>
              <a:t>s going on?</a:t>
            </a:r>
          </a:p>
          <a:p>
            <a:pPr marL="0" indent="0" eaLnBrk="1" hangingPunct="1">
              <a:buNone/>
            </a:pPr>
            <a:endParaRPr lang="en-AU" dirty="0" smtClean="0">
              <a:ea typeface="ＭＳ Ｐゴシック" pitchFamily="34" charset="-128"/>
            </a:endParaRP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Must be able to educate out there on the ground</a:t>
            </a:r>
          </a:p>
          <a:p>
            <a:pPr eaLnBrk="1" hangingPunct="1"/>
            <a:r>
              <a:rPr lang="en-AU" dirty="0" smtClean="0">
                <a:ea typeface="ＭＳ Ｐゴシック" pitchFamily="34" charset="-128"/>
              </a:rPr>
              <a:t>Explain in detail how things work rather than assuming people know.</a:t>
            </a:r>
          </a:p>
          <a:p>
            <a:pPr eaLnBrk="1" hangingPunct="1"/>
            <a:r>
              <a:rPr lang="en-AU" dirty="0" err="1" smtClean="0">
                <a:ea typeface="ＭＳ Ｐゴシック" pitchFamily="34" charset="-128"/>
              </a:rPr>
              <a:t>Eg</a:t>
            </a:r>
            <a:r>
              <a:rPr lang="en-AU" dirty="0" smtClean="0">
                <a:ea typeface="ＭＳ Ｐゴシック" pitchFamily="34" charset="-128"/>
              </a:rPr>
              <a:t>; Explain the process of assessment, admission, treatment and about mental health</a:t>
            </a:r>
          </a:p>
          <a:p>
            <a:pPr eaLnBrk="1" hangingPunct="1"/>
            <a:endParaRPr lang="en-AU" dirty="0" smtClean="0">
              <a:ea typeface="ＭＳ Ｐゴシック" pitchFamily="34" charset="-128"/>
            </a:endParaRP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339</TotalTime>
  <Words>478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Apothecary</vt:lpstr>
      <vt:lpstr>Talking to Us Mob</vt:lpstr>
      <vt:lpstr>Population</vt:lpstr>
      <vt:lpstr>Legacy of History</vt:lpstr>
      <vt:lpstr>Home</vt:lpstr>
      <vt:lpstr>Consequences to Physical and Mental Health</vt:lpstr>
      <vt:lpstr>Health Services Today</vt:lpstr>
      <vt:lpstr>Concept of Aboriginal Health</vt:lpstr>
      <vt:lpstr>Services Outreach into the Community</vt:lpstr>
      <vt:lpstr>Providing Information to Community</vt:lpstr>
      <vt:lpstr>Developing partnerships</vt:lpstr>
      <vt:lpstr>Relationships </vt:lpstr>
      <vt:lpstr>Aboriginal Workforce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Talking to Us Mob</dc:title>
  <dc:creator>.</dc:creator>
  <cp:lastModifiedBy>Joanne Hoareau</cp:lastModifiedBy>
  <cp:revision>20</cp:revision>
  <dcterms:created xsi:type="dcterms:W3CDTF">2012-09-16T07:49:19Z</dcterms:created>
  <dcterms:modified xsi:type="dcterms:W3CDTF">2012-10-23T05:15:57Z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-692475501</vt:i4>
  </property>
  <property fmtid="{D5CDD505-2E9C-101B-9397-08002B2CF9AE}" pid="3" name="_NewReviewCycle">
    <vt:lpwstr/>
  </property>
  <property fmtid="{D5CDD505-2E9C-101B-9397-08002B2CF9AE}" pid="4" name="_EmailSubject">
    <vt:lpwstr>Conference presentations </vt:lpwstr>
  </property>
  <property fmtid="{D5CDD505-2E9C-101B-9397-08002B2CF9AE}" pid="5" name="_AuthorEmail">
    <vt:lpwstr>b.urquhart@ecu.edu.au</vt:lpwstr>
  </property>
  <property fmtid="{D5CDD505-2E9C-101B-9397-08002B2CF9AE}" pid="6" name="_AuthorEmailDisplayName">
    <vt:lpwstr>Belinda URQUHART</vt:lpwstr>
  </property>
</Properties>
</file>