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12"/>
  </p:notesMasterIdLst>
  <p:sldIdLst>
    <p:sldId id="256" r:id="rId2"/>
    <p:sldId id="274" r:id="rId3"/>
    <p:sldId id="275" r:id="rId4"/>
    <p:sldId id="257" r:id="rId5"/>
    <p:sldId id="259" r:id="rId6"/>
    <p:sldId id="277" r:id="rId7"/>
    <p:sldId id="279" r:id="rId8"/>
    <p:sldId id="278" r:id="rId9"/>
    <p:sldId id="273" r:id="rId10"/>
    <p:sldId id="28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FD311CA-4470-4F75-985E-41BDB348F572}" type="datetimeFigureOut">
              <a:rPr lang="en-US"/>
              <a:pPr>
                <a:defRPr/>
              </a:pPr>
              <a:t>10/23/2012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A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9FDBA6-5988-4779-A527-BE955E2D8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AU" smtClean="0">
                <a:ea typeface="ＭＳ Ｐゴシック" pitchFamily="34" charset="-128"/>
              </a:rPr>
              <a:t>Differences; communication with a family rather than an individuals</a:t>
            </a:r>
          </a:p>
          <a:p>
            <a:pPr eaLnBrk="1" hangingPunct="1">
              <a:spcBef>
                <a:spcPct val="0"/>
              </a:spcBef>
            </a:pPr>
            <a:r>
              <a:rPr lang="en-AU" smtClean="0">
                <a:ea typeface="ＭＳ Ｐゴシック" pitchFamily="34" charset="-128"/>
              </a:rPr>
              <a:t>Working relationships; protocols of communication, who to talk to first, vouching, </a:t>
            </a:r>
          </a:p>
          <a:p>
            <a:pPr eaLnBrk="1" hangingPunct="1">
              <a:spcBef>
                <a:spcPct val="0"/>
              </a:spcBef>
            </a:pPr>
            <a:r>
              <a:rPr lang="en-AU" smtClean="0">
                <a:ea typeface="ＭＳ Ｐゴシック" pitchFamily="34" charset="-128"/>
              </a:rPr>
              <a:t>Starting communication; who to talk to, getting the go-ahead. Confidentiality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A1FA367-3096-4599-A4F4-3B9C05C89C70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89E88-BE5F-42C8-A32B-4A76881745DA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8B0F0-31B2-4369-ADD9-3F2B6509769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D2276-2FDF-4FB2-B989-ABE7EE399D65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C13FE-A055-4A18-B241-A1996A5736C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86578-CD62-4C4C-83D0-53214EE3231A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099E3-2F0A-4E86-8522-69332EF07F9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29231-0D87-4877-BD2D-04EFD1C51E4B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C4E00-2583-47F8-9168-9228B57E73D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825BE-BCFD-4FAD-93CB-94A33F728365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C549A-A883-4B06-8B9F-9B09B170EAE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1687F-D2D8-487E-9576-CF669B25BB3B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25A42-BFF5-421A-8A9E-D1E7E786E67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53DC4-75EE-4A73-9F06-482C1E351EF5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6EF73-17B6-4C84-85E9-9B47D9BC4DF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45FFE-856B-4559-BC68-4D837F72D899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7D987-AFE5-4428-8924-35663B6BBF4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19DE1-84E7-4DFC-A035-282BD1168F02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21CE8-F7AE-400F-A9D7-9AD03149F1B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7628F-2B5F-4A2A-8EA5-4736EC8B1CA9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99F15-EDB0-4268-905D-6177F997676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73739-7C16-4BA8-8E3A-C85C722FD72B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32E5D-1C3B-4DF4-A0FE-86B9885EDAB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84CEA06-C4F2-41AB-9731-7E5AB69D4485}" type="datetimeFigureOut">
              <a:rPr lang="en-US"/>
              <a:pPr>
                <a:defRPr/>
              </a:pPr>
              <a:t>10/23/2012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D4DA1B5-60C9-4EC4-B117-EB2EB45F46D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8" r:id="rId2"/>
    <p:sldLayoutId id="2147483857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8" r:id="rId9"/>
    <p:sldLayoutId id="2147483854" r:id="rId10"/>
    <p:sldLayoutId id="214748385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 anchor="ctr"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 sz="2800">
                <a:solidFill>
                  <a:schemeClr val="tx1"/>
                </a:solidFill>
              </a:rPr>
              <a:t>Developing Relationships With Communities: Building a Stronger Base For Effective Interventions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4294967295"/>
          </p:nvPr>
        </p:nvSpPr>
        <p:spPr>
          <a:xfrm>
            <a:off x="3159125" y="4243388"/>
            <a:ext cx="5984875" cy="144303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en-AU" sz="4000" b="1" i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John van der </a:t>
            </a:r>
            <a:r>
              <a:rPr lang="en-AU" sz="4000" b="1" i="1" dirty="0" err="1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Giezen</a:t>
            </a:r>
            <a:r>
              <a:rPr lang="en-AU" sz="4000" b="1" i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and Fred Yasso</a:t>
            </a:r>
            <a:endParaRPr lang="en-US" sz="4000" b="1" i="1" dirty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/>
              <a:t>Conclusion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eaLnBrk="1" hangingPunct="1"/>
            <a:r>
              <a:rPr lang="en-AU" smtClean="0"/>
              <a:t>Ensuring your workers have the skills to build and maintain positive relationships is integral</a:t>
            </a:r>
          </a:p>
          <a:p>
            <a:pPr eaLnBrk="1" hangingPunct="1"/>
            <a:r>
              <a:rPr lang="en-AU" smtClean="0"/>
              <a:t>Looking after the basics of relationship building will enhance the story of your service in the community</a:t>
            </a:r>
          </a:p>
          <a:p>
            <a:pPr eaLnBrk="1" hangingPunct="1"/>
            <a:r>
              <a:rPr lang="en-AU" smtClean="0"/>
              <a:t>Positive Narratives about your service will lead to better outcomes</a:t>
            </a:r>
          </a:p>
          <a:p>
            <a:pPr eaLnBrk="1" hangingPunct="1"/>
            <a:endParaRPr lang="en-AU" smtClean="0"/>
          </a:p>
          <a:p>
            <a:pPr eaLnBrk="1" hangingPunct="1"/>
            <a:endParaRPr lang="en-AU" smtClean="0"/>
          </a:p>
          <a:p>
            <a:pPr eaLnBrk="1" hangingPunct="1">
              <a:buFont typeface="Wingdings" pitchFamily="2" charset="2"/>
              <a:buNone/>
            </a:pPr>
            <a:endParaRPr lang="en-AU" smtClean="0"/>
          </a:p>
          <a:p>
            <a:pPr eaLnBrk="1" hangingPunct="1"/>
            <a:endParaRPr lang="en-AU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/>
              <a:t>Positive Narratives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AU" smtClean="0"/>
              <a:t>	In societies that have very strong oral traditions, stories are very important.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AU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AU" smtClean="0"/>
              <a:t>	Stories provide knowledge, education and promote ideas and values.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AU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AU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AU" smtClean="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>
            <a:normAutofit fontScale="90000"/>
          </a:bodyPr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/>
              <a:t>Creating Positive Narratives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 rtlCol="0">
            <a:normAutofit fontScale="92500" lnSpcReduction="10000"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en-AU">
                <a:solidFill>
                  <a:schemeClr val="tx1">
                    <a:lumMod val="75000"/>
                    <a:lumOff val="25000"/>
                  </a:schemeClr>
                </a:solidFill>
              </a:rPr>
              <a:t> 	</a:t>
            </a:r>
            <a:r>
              <a:rPr lang="en-A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Strong Relationships are important for building positive experiences. </a:t>
            </a:r>
            <a:r>
              <a:rPr lang="en-AU" sz="2400">
                <a:solidFill>
                  <a:srgbClr val="FF0000"/>
                </a:solidFill>
              </a:rPr>
              <a:t>Positive experiences creates positive narratives</a:t>
            </a:r>
            <a:r>
              <a:rPr lang="en-AU" sz="3200">
                <a:solidFill>
                  <a:srgbClr val="FF0000"/>
                </a:solidFill>
              </a:rPr>
              <a:t>.</a:t>
            </a:r>
            <a:r>
              <a:rPr lang="en-AU" sz="320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en-A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en-A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	Relationship building blocks;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en-AU" sz="2000">
                <a:solidFill>
                  <a:schemeClr val="tx1">
                    <a:lumMod val="75000"/>
                    <a:lumOff val="25000"/>
                  </a:schemeClr>
                </a:solidFill>
              </a:rPr>
              <a:t>Communication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en-AU" sz="2000">
                <a:solidFill>
                  <a:schemeClr val="tx1">
                    <a:lumMod val="75000"/>
                    <a:lumOff val="25000"/>
                  </a:schemeClr>
                </a:solidFill>
              </a:rPr>
              <a:t>Building Reputation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en-AU" sz="2000">
                <a:solidFill>
                  <a:schemeClr val="tx1">
                    <a:lumMod val="75000"/>
                    <a:lumOff val="25000"/>
                  </a:schemeClr>
                </a:solidFill>
              </a:rPr>
              <a:t>Building Capacity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en-AU" sz="2000">
                <a:solidFill>
                  <a:schemeClr val="tx1">
                    <a:lumMod val="75000"/>
                    <a:lumOff val="25000"/>
                  </a:schemeClr>
                </a:solidFill>
              </a:rPr>
              <a:t>Providing Options (Not Directions)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en-AU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>
          <a:xfrm>
            <a:off x="914400" y="620713"/>
            <a:ext cx="8229600" cy="1143000"/>
          </a:xfrm>
        </p:spPr>
        <p:txBody>
          <a:bodyPr anchor="ctr"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/>
              <a:t>Communication</a:t>
            </a:r>
            <a:endParaRPr lang="en-US"/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1450975" y="2362200"/>
            <a:ext cx="7693025" cy="3724275"/>
          </a:xfrm>
        </p:spPr>
        <p:txBody>
          <a:bodyPr/>
          <a:lstStyle/>
          <a:p>
            <a:pPr eaLnBrk="1" hangingPunct="1"/>
            <a:r>
              <a:rPr lang="en-AU" smtClean="0"/>
              <a:t>What is the best way to start good communication? </a:t>
            </a:r>
          </a:p>
          <a:p>
            <a:pPr eaLnBrk="1" hangingPunct="1"/>
            <a:r>
              <a:rPr lang="en-AU" smtClean="0"/>
              <a:t>How is communication different?</a:t>
            </a:r>
          </a:p>
          <a:p>
            <a:pPr eaLnBrk="1" hangingPunct="1"/>
            <a:r>
              <a:rPr lang="en-AU" smtClean="0"/>
              <a:t>From person to person, not POSITION to patient</a:t>
            </a:r>
          </a:p>
          <a:p>
            <a:pPr eaLnBrk="1" hangingPunct="1"/>
            <a:r>
              <a:rPr lang="en-AU" smtClean="0"/>
              <a:t>By following cultural protocols (start with the elders/leaders)</a:t>
            </a:r>
          </a:p>
          <a:p>
            <a:pPr eaLnBrk="1" hangingPunct="1">
              <a:buFont typeface="Wingdings" pitchFamily="2" charset="2"/>
              <a:buNone/>
            </a:pPr>
            <a:r>
              <a:rPr lang="en-AU" smtClean="0"/>
              <a:t>	</a:t>
            </a:r>
            <a:r>
              <a:rPr lang="en-AU" sz="2400" smtClean="0"/>
              <a:t>Communication is an integral part of good relationships</a:t>
            </a:r>
          </a:p>
          <a:p>
            <a:pPr eaLnBrk="1" hangingPunct="1"/>
            <a:endParaRPr lang="en-AU" sz="24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>
          <a:xfrm>
            <a:off x="1219200" y="762000"/>
            <a:ext cx="7924800" cy="1143000"/>
          </a:xfrm>
        </p:spPr>
        <p:txBody>
          <a:bodyPr anchor="ctr"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 dirty="0"/>
              <a:t>Building Relationships</a:t>
            </a:r>
            <a:endParaRPr lang="en-US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>
          <a:xfrm>
            <a:off x="1450975" y="2362200"/>
            <a:ext cx="7693025" cy="3724275"/>
          </a:xfrm>
        </p:spPr>
        <p:txBody>
          <a:bodyPr rtlCol="0">
            <a:normAutofit fontScale="92500" lnSpcReduction="10000"/>
          </a:bodyPr>
          <a:lstStyle/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en-AU" sz="2600">
                <a:solidFill>
                  <a:schemeClr val="tx1">
                    <a:lumMod val="75000"/>
                    <a:lumOff val="25000"/>
                  </a:schemeClr>
                </a:solidFill>
              </a:rPr>
              <a:t>Positive relationships are built on;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en-AU" sz="2600">
                <a:solidFill>
                  <a:schemeClr val="tx1">
                    <a:lumMod val="75000"/>
                    <a:lumOff val="25000"/>
                  </a:schemeClr>
                </a:solidFill>
              </a:rPr>
              <a:t>Dignity 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en-AU" sz="2600">
                <a:solidFill>
                  <a:schemeClr val="tx1">
                    <a:lumMod val="75000"/>
                    <a:lumOff val="25000"/>
                  </a:schemeClr>
                </a:solidFill>
              </a:rPr>
              <a:t>Trust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en-AU" sz="2600">
                <a:solidFill>
                  <a:schemeClr val="tx1">
                    <a:lumMod val="75000"/>
                    <a:lumOff val="25000"/>
                  </a:schemeClr>
                </a:solidFill>
              </a:rPr>
              <a:t>Honesty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en-AU" sz="2600">
                <a:solidFill>
                  <a:schemeClr val="tx1">
                    <a:lumMod val="75000"/>
                    <a:lumOff val="25000"/>
                  </a:schemeClr>
                </a:solidFill>
              </a:rPr>
              <a:t>Caring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en-AU" sz="2600">
                <a:solidFill>
                  <a:schemeClr val="tx1">
                    <a:lumMod val="75000"/>
                    <a:lumOff val="25000"/>
                  </a:schemeClr>
                </a:solidFill>
              </a:rPr>
              <a:t>Understanding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endParaRPr lang="en-AU" sz="26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en-AU" sz="260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A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Positive relationships enhances the reputation of your service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endParaRPr lang="en-AU" sz="2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lnSpc>
                <a:spcPct val="8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endParaRPr lang="en-AU" sz="26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/>
              <a:t>Building Reputation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eaLnBrk="1" hangingPunct="1"/>
            <a:r>
              <a:rPr lang="en-AU" smtClean="0"/>
              <a:t>Build reputations from individuals up to service level</a:t>
            </a:r>
          </a:p>
          <a:p>
            <a:pPr eaLnBrk="1" hangingPunct="1"/>
            <a:r>
              <a:rPr lang="en-AU" smtClean="0"/>
              <a:t>Reputation of your service is reflected in the reputation of your employees</a:t>
            </a:r>
          </a:p>
          <a:p>
            <a:pPr eaLnBrk="1" hangingPunct="1"/>
            <a:r>
              <a:rPr lang="en-AU" smtClean="0"/>
              <a:t>If your workers have a reputation that is negative in the community service provision suffers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/>
              <a:t>Providing Options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eaLnBrk="1" hangingPunct="1"/>
            <a:r>
              <a:rPr lang="en-AU" smtClean="0"/>
              <a:t>Provision of Mental Health services needs to be in consultation with patients  (not by directing)</a:t>
            </a:r>
          </a:p>
          <a:p>
            <a:pPr eaLnBrk="1" hangingPunct="1"/>
            <a:r>
              <a:rPr lang="en-AU" smtClean="0"/>
              <a:t> Identify all the options to enable people to make their own choices (trust)</a:t>
            </a:r>
          </a:p>
          <a:p>
            <a:pPr eaLnBrk="1" hangingPunct="1"/>
            <a:r>
              <a:rPr lang="en-AU" smtClean="0"/>
              <a:t>Wrong choices can occur, but that’s not the end of the story if you have a positive relationship.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/>
              <a:t>Building Capacity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smtClean="0"/>
              <a:t>Building the capacity of patients to deal with life, make choices, identify options.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AU" smtClean="0"/>
          </a:p>
          <a:p>
            <a:pPr eaLnBrk="1" hangingPunct="1">
              <a:lnSpc>
                <a:spcPct val="90000"/>
              </a:lnSpc>
            </a:pPr>
            <a:r>
              <a:rPr lang="en-AU" smtClean="0"/>
              <a:t>Builds resilience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AU" smtClean="0"/>
          </a:p>
          <a:p>
            <a:pPr eaLnBrk="1" hangingPunct="1">
              <a:lnSpc>
                <a:spcPct val="90000"/>
              </a:lnSpc>
            </a:pPr>
            <a:r>
              <a:rPr lang="en-AU" smtClean="0"/>
              <a:t>Develops confidence</a:t>
            </a:r>
          </a:p>
          <a:p>
            <a:pPr eaLnBrk="1" hangingPunct="1">
              <a:lnSpc>
                <a:spcPct val="90000"/>
              </a:lnSpc>
            </a:pPr>
            <a:endParaRPr lang="en-AU" smtClean="0"/>
          </a:p>
          <a:p>
            <a:pPr eaLnBrk="1" hangingPunct="1">
              <a:lnSpc>
                <a:spcPct val="90000"/>
              </a:lnSpc>
            </a:pPr>
            <a:r>
              <a:rPr lang="en-AU" smtClean="0"/>
              <a:t>Develops independence and self esteem</a:t>
            </a:r>
          </a:p>
          <a:p>
            <a:pPr eaLnBrk="1" hangingPunct="1">
              <a:lnSpc>
                <a:spcPct val="90000"/>
              </a:lnSpc>
            </a:pPr>
            <a:endParaRPr lang="en-AU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 anchor="ctr"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AU" sz="3200"/>
              <a:t>Conclusion</a:t>
            </a:r>
            <a:endParaRPr lang="en-US" sz="3200"/>
          </a:p>
        </p:txBody>
      </p:sp>
      <p:sp>
        <p:nvSpPr>
          <p:cNvPr id="13315" name="Rectangle 5"/>
          <p:cNvSpPr>
            <a:spLocks noGrp="1" noChangeArrowheads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AU" smtClean="0"/>
              <a:t>Building Relationships are built by;</a:t>
            </a:r>
          </a:p>
          <a:p>
            <a:pPr eaLnBrk="1" hangingPunct="1"/>
            <a:r>
              <a:rPr lang="en-AU" smtClean="0"/>
              <a:t>Communication </a:t>
            </a:r>
          </a:p>
          <a:p>
            <a:pPr eaLnBrk="1" hangingPunct="1"/>
            <a:r>
              <a:rPr lang="en-AU" smtClean="0"/>
              <a:t>Building Reputation</a:t>
            </a:r>
          </a:p>
          <a:p>
            <a:pPr eaLnBrk="1" hangingPunct="1"/>
            <a:r>
              <a:rPr lang="en-AU" smtClean="0"/>
              <a:t>Building Capacity</a:t>
            </a:r>
          </a:p>
          <a:p>
            <a:pPr eaLnBrk="1" hangingPunct="1"/>
            <a:r>
              <a:rPr lang="en-AU" smtClean="0"/>
              <a:t>Providing Options (Not Directions)</a:t>
            </a:r>
            <a:endParaRPr lang="en-AU" sz="1800" smtClean="0"/>
          </a:p>
          <a:p>
            <a:pPr eaLnBrk="1" hangingPunct="1"/>
            <a:endParaRPr lang="en-AU" smtClean="0"/>
          </a:p>
          <a:p>
            <a:pPr eaLnBrk="1" hangingPunct="1">
              <a:buFont typeface="Wingdings" pitchFamily="2" charset="2"/>
              <a:buNone/>
            </a:pPr>
            <a:endParaRPr lang="en-AU" smtClean="0"/>
          </a:p>
          <a:p>
            <a:pPr eaLnBrk="1" hangingPunct="1">
              <a:buFont typeface="Wingdings" pitchFamily="2" charset="2"/>
              <a:buNone/>
            </a:pPr>
            <a:endParaRPr lang="en-AU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474</TotalTime>
  <Words>291</Words>
  <Application>Microsoft Office PowerPoint</Application>
  <PresentationFormat>On-screen Show (4:3)</PresentationFormat>
  <Paragraphs>66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ＭＳ Ｐゴシック</vt:lpstr>
      <vt:lpstr>Trebuchet MS</vt:lpstr>
      <vt:lpstr>Georgia</vt:lpstr>
      <vt:lpstr>Calibri</vt:lpstr>
      <vt:lpstr>Wingdings</vt:lpstr>
      <vt:lpstr>Slipstream</vt:lpstr>
      <vt:lpstr>Developing Relationships With Communities: Building a Stronger Base For Effective Interventions</vt:lpstr>
      <vt:lpstr>Positive Narratives</vt:lpstr>
      <vt:lpstr>Creating Positive Narratives</vt:lpstr>
      <vt:lpstr>Communication</vt:lpstr>
      <vt:lpstr>Building Relationships</vt:lpstr>
      <vt:lpstr>Building Reputation</vt:lpstr>
      <vt:lpstr>Providing Options</vt:lpstr>
      <vt:lpstr>Building Capacity</vt:lpstr>
      <vt:lpstr>Conclusion</vt:lpstr>
      <vt:lpstr>Conclusion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Relationships With Communities: Building a Stronger Base For Effective Interventions</dc:title>
  <dc:creator>.</dc:creator>
  <cp:lastModifiedBy>Joanne Hoareau</cp:lastModifiedBy>
  <cp:revision>19</cp:revision>
  <dcterms:created xsi:type="dcterms:W3CDTF">2012-09-16T03:16:41Z</dcterms:created>
  <dcterms:modified xsi:type="dcterms:W3CDTF">2012-10-23T04:13:59Z</dcterms:modified>
</cp:coreProperties>
</file>