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7" r:id="rId2"/>
    <p:sldId id="285" r:id="rId3"/>
    <p:sldId id="258" r:id="rId4"/>
    <p:sldId id="259" r:id="rId5"/>
    <p:sldId id="263" r:id="rId6"/>
    <p:sldId id="260" r:id="rId7"/>
    <p:sldId id="261" r:id="rId8"/>
    <p:sldId id="262" r:id="rId9"/>
    <p:sldId id="264" r:id="rId10"/>
    <p:sldId id="265" r:id="rId11"/>
    <p:sldId id="266" r:id="rId12"/>
    <p:sldId id="267" r:id="rId13"/>
    <p:sldId id="268" r:id="rId14"/>
    <p:sldId id="275" r:id="rId15"/>
    <p:sldId id="287" r:id="rId16"/>
    <p:sldId id="270" r:id="rId17"/>
    <p:sldId id="271" r:id="rId18"/>
    <p:sldId id="272" r:id="rId19"/>
    <p:sldId id="274" r:id="rId20"/>
    <p:sldId id="277" r:id="rId21"/>
    <p:sldId id="278" r:id="rId22"/>
    <p:sldId id="276" r:id="rId23"/>
    <p:sldId id="280" r:id="rId24"/>
    <p:sldId id="281" r:id="rId25"/>
    <p:sldId id="288" r:id="rId26"/>
    <p:sldId id="283" r:id="rId27"/>
    <p:sldId id="290" r:id="rId28"/>
    <p:sldId id="292" r:id="rId29"/>
    <p:sldId id="293" r:id="rId30"/>
    <p:sldId id="294" r:id="rId31"/>
    <p:sldId id="295" r:id="rId32"/>
    <p:sldId id="296" r:id="rId33"/>
    <p:sldId id="284" r:id="rId34"/>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clrMru>
    <a:srgbClr val="BE112D"/>
    <a:srgbClr val="666666"/>
    <a:srgbClr val="004B8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674" autoAdjust="0"/>
  </p:normalViewPr>
  <p:slideViewPr>
    <p:cSldViewPr>
      <p:cViewPr varScale="1">
        <p:scale>
          <a:sx n="68" d="100"/>
          <a:sy n="68" d="100"/>
        </p:scale>
        <p:origin x="-19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722B16-E990-FE4F-8BB9-E305497B0E73}" type="datetimeFigureOut">
              <a:rPr lang="en-US" smtClean="0"/>
              <a:pPr/>
              <a:t>9/20/2012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E90C02-7DB9-4A47-A20A-F536EDEB7541}" type="slidenum">
              <a:rPr lang="en-US" smtClean="0"/>
              <a:pPr/>
              <a:t>‹#›</a:t>
            </a:fld>
            <a:endParaRPr lang="en-US"/>
          </a:p>
        </p:txBody>
      </p:sp>
    </p:spTree>
    <p:extLst>
      <p:ext uri="{BB962C8B-B14F-4D97-AF65-F5344CB8AC3E}">
        <p14:creationId xmlns:p14="http://schemas.microsoft.com/office/powerpoint/2010/main" xmlns="" val="2768819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741389-3273-7A45-9C46-10B364F95D15}" type="datetimeFigureOut">
              <a:rPr lang="en-US" smtClean="0"/>
              <a:pPr/>
              <a:t>9/20/2012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51864C-A767-5A47-B16D-54CCAC3F6753}" type="slidenum">
              <a:rPr lang="en-US" smtClean="0"/>
              <a:pPr/>
              <a:t>‹#›</a:t>
            </a:fld>
            <a:endParaRPr lang="en-US"/>
          </a:p>
        </p:txBody>
      </p:sp>
    </p:spTree>
    <p:extLst>
      <p:ext uri="{BB962C8B-B14F-4D97-AF65-F5344CB8AC3E}">
        <p14:creationId xmlns:p14="http://schemas.microsoft.com/office/powerpoint/2010/main" xmlns="" val="20627977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1864C-A767-5A47-B16D-54CCAC3F6753}" type="slidenum">
              <a:rPr lang="en-US" smtClean="0"/>
              <a:pPr/>
              <a:t>3</a:t>
            </a:fld>
            <a:endParaRPr lang="en-US"/>
          </a:p>
        </p:txBody>
      </p:sp>
    </p:spTree>
    <p:extLst>
      <p:ext uri="{BB962C8B-B14F-4D97-AF65-F5344CB8AC3E}">
        <p14:creationId xmlns:p14="http://schemas.microsoft.com/office/powerpoint/2010/main" xmlns="" val="360444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de</a:t>
            </a:r>
            <a:endParaRPr lang="en-US" dirty="0"/>
          </a:p>
        </p:txBody>
      </p:sp>
      <p:sp>
        <p:nvSpPr>
          <p:cNvPr id="4" name="Slide Number Placeholder 3"/>
          <p:cNvSpPr>
            <a:spLocks noGrp="1"/>
          </p:cNvSpPr>
          <p:nvPr>
            <p:ph type="sldNum" sz="quarter" idx="10"/>
          </p:nvPr>
        </p:nvSpPr>
        <p:spPr/>
        <p:txBody>
          <a:bodyPr/>
          <a:lstStyle/>
          <a:p>
            <a:fld id="{F851864C-A767-5A47-B16D-54CCAC3F6753}" type="slidenum">
              <a:rPr lang="en-US" smtClean="0"/>
              <a:pPr/>
              <a:t>24</a:t>
            </a:fld>
            <a:endParaRPr lang="en-US"/>
          </a:p>
        </p:txBody>
      </p:sp>
    </p:spTree>
    <p:extLst>
      <p:ext uri="{BB962C8B-B14F-4D97-AF65-F5344CB8AC3E}">
        <p14:creationId xmlns:p14="http://schemas.microsoft.com/office/powerpoint/2010/main" xmlns="" val="3324894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755650"/>
            <a:ext cx="2160587" cy="58420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250825" y="755650"/>
            <a:ext cx="6329363" cy="58420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250825" y="1916113"/>
            <a:ext cx="4244975"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916113"/>
            <a:ext cx="4244975"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swirl2.png"/>
          <p:cNvPicPr>
            <a:picLocks noChangeAspect="1"/>
          </p:cNvPicPr>
          <p:nvPr userDrawn="1"/>
        </p:nvPicPr>
        <p:blipFill>
          <a:blip r:embed="rId13"/>
          <a:srcRect/>
          <a:stretch>
            <a:fillRect/>
          </a:stretch>
        </p:blipFill>
        <p:spPr bwMode="auto">
          <a:xfrm>
            <a:off x="0" y="0"/>
            <a:ext cx="6357938"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250825" y="1916113"/>
            <a:ext cx="8642350" cy="4681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
        <p:nvSpPr>
          <p:cNvPr id="1034" name="Rectangle 10"/>
          <p:cNvSpPr>
            <a:spLocks noChangeArrowheads="1"/>
          </p:cNvSpPr>
          <p:nvPr userDrawn="1"/>
        </p:nvSpPr>
        <p:spPr bwMode="auto">
          <a:xfrm>
            <a:off x="0" y="736600"/>
            <a:ext cx="9144000" cy="1079500"/>
          </a:xfrm>
          <a:prstGeom prst="rect">
            <a:avLst/>
          </a:prstGeom>
          <a:solidFill>
            <a:srgbClr val="BE112D"/>
          </a:solidFill>
          <a:ln w="9525">
            <a:noFill/>
            <a:miter lim="800000"/>
            <a:headEnd/>
            <a:tailEnd/>
          </a:ln>
          <a:effectLst/>
        </p:spPr>
        <p:txBody>
          <a:bodyPr wrap="none" anchor="ctr"/>
          <a:lstStyle/>
          <a:p>
            <a:endParaRPr lang="en-US" dirty="0"/>
          </a:p>
        </p:txBody>
      </p:sp>
      <p:sp>
        <p:nvSpPr>
          <p:cNvPr id="1029" name="Rectangle 2"/>
          <p:cNvSpPr>
            <a:spLocks noGrp="1" noChangeArrowheads="1"/>
          </p:cNvSpPr>
          <p:nvPr>
            <p:ph type="title"/>
          </p:nvPr>
        </p:nvSpPr>
        <p:spPr bwMode="auto">
          <a:xfrm>
            <a:off x="250825" y="755650"/>
            <a:ext cx="8642350" cy="1000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pic>
        <p:nvPicPr>
          <p:cNvPr id="1030" name="Picture 13" descr="ECU_AUS_logo_C"/>
          <p:cNvPicPr>
            <a:picLocks noChangeAspect="1" noChangeArrowheads="1"/>
          </p:cNvPicPr>
          <p:nvPr userDrawn="1"/>
        </p:nvPicPr>
        <p:blipFill>
          <a:blip r:embed="rId14"/>
          <a:srcRect/>
          <a:stretch>
            <a:fillRect/>
          </a:stretch>
        </p:blipFill>
        <p:spPr bwMode="auto">
          <a:xfrm>
            <a:off x="8172450" y="0"/>
            <a:ext cx="979488" cy="722313"/>
          </a:xfrm>
          <a:prstGeom prst="rect">
            <a:avLst/>
          </a:prstGeom>
          <a:noFill/>
          <a:ln w="9525">
            <a:noFill/>
            <a:miter lim="800000"/>
            <a:headEnd/>
            <a:tailEnd/>
          </a:ln>
        </p:spPr>
      </p:pic>
      <p:sp>
        <p:nvSpPr>
          <p:cNvPr id="1041" name="Text Box 17"/>
          <p:cNvSpPr txBox="1">
            <a:spLocks noChangeArrowheads="1"/>
          </p:cNvSpPr>
          <p:nvPr userDrawn="1"/>
        </p:nvSpPr>
        <p:spPr bwMode="auto">
          <a:xfrm>
            <a:off x="107950" y="377825"/>
            <a:ext cx="5383213" cy="274638"/>
          </a:xfrm>
          <a:prstGeom prst="rect">
            <a:avLst/>
          </a:prstGeom>
          <a:noFill/>
          <a:ln w="9525">
            <a:noFill/>
            <a:miter lim="800000"/>
            <a:headEnd/>
            <a:tailEnd/>
          </a:ln>
          <a:effectLst/>
        </p:spPr>
        <p:txBody>
          <a:bodyPr>
            <a:spAutoFit/>
          </a:bodyPr>
          <a:lstStyle/>
          <a:p>
            <a:pPr>
              <a:spcBef>
                <a:spcPct val="50000"/>
              </a:spcBef>
            </a:pPr>
            <a:r>
              <a:rPr lang="en-AU" sz="1200" dirty="0" smtClean="0">
                <a:solidFill>
                  <a:srgbClr val="666666"/>
                </a:solidFill>
                <a:latin typeface="Arial Narrow" pitchFamily="-65" charset="0"/>
              </a:rPr>
              <a:t>Kurongkurl Katitjin, Centre for Indigenous Australian Education and Research</a:t>
            </a:r>
            <a:endParaRPr lang="en-AU" sz="1200" dirty="0">
              <a:solidFill>
                <a:srgbClr val="666666"/>
              </a:solidFill>
              <a:latin typeface="Arial Narrow" pitchFamily="-65" charset="0"/>
            </a:endParaRPr>
          </a:p>
        </p:txBody>
      </p:sp>
      <p:sp>
        <p:nvSpPr>
          <p:cNvPr id="1043" name="Text Box 19"/>
          <p:cNvSpPr txBox="1">
            <a:spLocks noChangeArrowheads="1"/>
          </p:cNvSpPr>
          <p:nvPr userDrawn="1"/>
        </p:nvSpPr>
        <p:spPr bwMode="auto">
          <a:xfrm>
            <a:off x="107950" y="115888"/>
            <a:ext cx="5383213" cy="336550"/>
          </a:xfrm>
          <a:prstGeom prst="rect">
            <a:avLst/>
          </a:prstGeom>
          <a:noFill/>
          <a:ln w="9525">
            <a:noFill/>
            <a:miter lim="800000"/>
            <a:headEnd/>
            <a:tailEnd/>
          </a:ln>
          <a:effectLst/>
        </p:spPr>
        <p:txBody>
          <a:bodyPr>
            <a:spAutoFit/>
          </a:bodyPr>
          <a:lstStyle/>
          <a:p>
            <a:pPr>
              <a:spcBef>
                <a:spcPct val="50000"/>
              </a:spcBef>
            </a:pPr>
            <a:r>
              <a:rPr lang="en-AU" sz="1600" b="1" dirty="0">
                <a:solidFill>
                  <a:srgbClr val="666666"/>
                </a:solidFill>
                <a:latin typeface="Arial Narrow" pitchFamily="-65" charset="0"/>
              </a:rPr>
              <a:t>Edith Cowan University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eaLnBrk="0" fontAlgn="base" hangingPunct="0">
        <a:spcBef>
          <a:spcPct val="0"/>
        </a:spcBef>
        <a:spcAft>
          <a:spcPct val="0"/>
        </a:spcAft>
        <a:defRPr sz="4400">
          <a:solidFill>
            <a:schemeClr val="bg1"/>
          </a:solidFill>
          <a:latin typeface="Arial Narrow"/>
          <a:ea typeface="ＭＳ Ｐゴシック" pitchFamily="-65" charset="-128"/>
          <a:cs typeface="ＭＳ Ｐゴシック" pitchFamily="-65" charset="-128"/>
        </a:defRPr>
      </a:lvl1pPr>
      <a:lvl2pPr algn="r" rtl="0" eaLnBrk="0" fontAlgn="base" hangingPunct="0">
        <a:spcBef>
          <a:spcPct val="0"/>
        </a:spcBef>
        <a:spcAft>
          <a:spcPct val="0"/>
        </a:spcAft>
        <a:defRPr sz="4400">
          <a:solidFill>
            <a:schemeClr val="bg1"/>
          </a:solidFill>
          <a:latin typeface="Arial Narrow" pitchFamily="-65" charset="0"/>
          <a:ea typeface="ＭＳ Ｐゴシック" pitchFamily="-65" charset="-128"/>
          <a:cs typeface="ＭＳ Ｐゴシック" pitchFamily="-65" charset="-128"/>
        </a:defRPr>
      </a:lvl2pPr>
      <a:lvl3pPr algn="r" rtl="0" eaLnBrk="0" fontAlgn="base" hangingPunct="0">
        <a:spcBef>
          <a:spcPct val="0"/>
        </a:spcBef>
        <a:spcAft>
          <a:spcPct val="0"/>
        </a:spcAft>
        <a:defRPr sz="4400">
          <a:solidFill>
            <a:schemeClr val="bg1"/>
          </a:solidFill>
          <a:latin typeface="Arial Narrow" pitchFamily="-65" charset="0"/>
          <a:ea typeface="ＭＳ Ｐゴシック" pitchFamily="-65" charset="-128"/>
          <a:cs typeface="ＭＳ Ｐゴシック" pitchFamily="-65" charset="-128"/>
        </a:defRPr>
      </a:lvl3pPr>
      <a:lvl4pPr algn="r" rtl="0" eaLnBrk="0" fontAlgn="base" hangingPunct="0">
        <a:spcBef>
          <a:spcPct val="0"/>
        </a:spcBef>
        <a:spcAft>
          <a:spcPct val="0"/>
        </a:spcAft>
        <a:defRPr sz="4400">
          <a:solidFill>
            <a:schemeClr val="bg1"/>
          </a:solidFill>
          <a:latin typeface="Arial Narrow" pitchFamily="-65" charset="0"/>
          <a:ea typeface="ＭＳ Ｐゴシック" pitchFamily="-65" charset="-128"/>
          <a:cs typeface="ＭＳ Ｐゴシック" pitchFamily="-65" charset="-128"/>
        </a:defRPr>
      </a:lvl4pPr>
      <a:lvl5pPr algn="r" rtl="0" eaLnBrk="0" fontAlgn="base" hangingPunct="0">
        <a:spcBef>
          <a:spcPct val="0"/>
        </a:spcBef>
        <a:spcAft>
          <a:spcPct val="0"/>
        </a:spcAft>
        <a:defRPr sz="4400">
          <a:solidFill>
            <a:schemeClr val="bg1"/>
          </a:solidFill>
          <a:latin typeface="Arial Narrow" pitchFamily="-65" charset="0"/>
          <a:ea typeface="ＭＳ Ｐゴシック" pitchFamily="-65" charset="-128"/>
          <a:cs typeface="ＭＳ Ｐゴシック" pitchFamily="-65" charset="-128"/>
        </a:defRPr>
      </a:lvl5pPr>
      <a:lvl6pPr marL="457200" algn="r" rtl="0" fontAlgn="base">
        <a:spcBef>
          <a:spcPct val="0"/>
        </a:spcBef>
        <a:spcAft>
          <a:spcPct val="0"/>
        </a:spcAft>
        <a:defRPr sz="4400">
          <a:solidFill>
            <a:schemeClr val="bg1"/>
          </a:solidFill>
          <a:latin typeface="Arial" pitchFamily="-65" charset="0"/>
        </a:defRPr>
      </a:lvl6pPr>
      <a:lvl7pPr marL="914400" algn="r" rtl="0" fontAlgn="base">
        <a:spcBef>
          <a:spcPct val="0"/>
        </a:spcBef>
        <a:spcAft>
          <a:spcPct val="0"/>
        </a:spcAft>
        <a:defRPr sz="4400">
          <a:solidFill>
            <a:schemeClr val="bg1"/>
          </a:solidFill>
          <a:latin typeface="Arial" pitchFamily="-65" charset="0"/>
        </a:defRPr>
      </a:lvl7pPr>
      <a:lvl8pPr marL="1371600" algn="r" rtl="0" fontAlgn="base">
        <a:spcBef>
          <a:spcPct val="0"/>
        </a:spcBef>
        <a:spcAft>
          <a:spcPct val="0"/>
        </a:spcAft>
        <a:defRPr sz="4400">
          <a:solidFill>
            <a:schemeClr val="bg1"/>
          </a:solidFill>
          <a:latin typeface="Arial" pitchFamily="-65" charset="0"/>
        </a:defRPr>
      </a:lvl8pPr>
      <a:lvl9pPr marL="1828800" algn="r" rtl="0" fontAlgn="base">
        <a:spcBef>
          <a:spcPct val="0"/>
        </a:spcBef>
        <a:spcAft>
          <a:spcPct val="0"/>
        </a:spcAft>
        <a:defRPr sz="4400">
          <a:solidFill>
            <a:schemeClr val="bg1"/>
          </a:solidFill>
          <a:latin typeface="Arial"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ecu.edu.au/GPPS/ethic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AU" dirty="0" smtClean="0">
                <a:latin typeface="Arial Narrow" pitchFamily="-65" charset="0"/>
              </a:rPr>
              <a:t>Acting in the Right Spirit</a:t>
            </a:r>
          </a:p>
        </p:txBody>
      </p:sp>
      <p:sp>
        <p:nvSpPr>
          <p:cNvPr id="7" name="Rectangle 3"/>
          <p:cNvSpPr>
            <a:spLocks noGrp="1" noChangeArrowheads="1"/>
          </p:cNvSpPr>
          <p:nvPr>
            <p:ph idx="1"/>
          </p:nvPr>
        </p:nvSpPr>
        <p:spPr/>
        <p:txBody>
          <a:bodyPr/>
          <a:lstStyle/>
          <a:p>
            <a:pPr marL="0" indent="0" eaLnBrk="1" hangingPunct="1">
              <a:buNone/>
            </a:pPr>
            <a:r>
              <a:rPr lang="en-US" dirty="0" smtClean="0"/>
              <a:t>A presentation on</a:t>
            </a:r>
          </a:p>
          <a:p>
            <a:pPr marL="0" indent="0" eaLnBrk="1" hangingPunct="1">
              <a:buNone/>
            </a:pPr>
            <a:endParaRPr lang="en-GB" b="1" dirty="0" smtClean="0"/>
          </a:p>
          <a:p>
            <a:pPr marL="0" indent="0" eaLnBrk="1" hangingPunct="1">
              <a:buNone/>
            </a:pPr>
            <a:r>
              <a:rPr lang="en-GB" b="1" dirty="0" smtClean="0"/>
              <a:t>Aboriginal </a:t>
            </a:r>
            <a:r>
              <a:rPr lang="en-GB" b="1" dirty="0"/>
              <a:t>Research and Study </a:t>
            </a:r>
            <a:r>
              <a:rPr lang="en-GB" b="1" dirty="0" smtClean="0"/>
              <a:t>Protocols</a:t>
            </a:r>
          </a:p>
          <a:p>
            <a:pPr marL="0" indent="0" eaLnBrk="1" hangingPunct="1">
              <a:buNone/>
            </a:pPr>
            <a:endParaRPr lang="en-GB" sz="2800" dirty="0" smtClean="0"/>
          </a:p>
          <a:p>
            <a:pPr marL="0" indent="0" eaLnBrk="1" hangingPunct="1">
              <a:buNone/>
            </a:pPr>
            <a:r>
              <a:rPr lang="en-GB" sz="2800" dirty="0" smtClean="0"/>
              <a:t>Developed </a:t>
            </a:r>
            <a:r>
              <a:rPr lang="en-GB" sz="2800" dirty="0"/>
              <a:t>by </a:t>
            </a:r>
            <a:r>
              <a:rPr lang="en-GB" sz="2800" dirty="0" err="1"/>
              <a:t>Kurongkurl</a:t>
            </a:r>
            <a:r>
              <a:rPr lang="en-GB" sz="2800" dirty="0"/>
              <a:t> </a:t>
            </a:r>
            <a:r>
              <a:rPr lang="en-GB" sz="2800" dirty="0" err="1"/>
              <a:t>Katitjin</a:t>
            </a:r>
            <a:r>
              <a:rPr lang="en-GB" sz="2800" dirty="0"/>
              <a:t>, </a:t>
            </a:r>
            <a:endParaRPr lang="en-GB" sz="2800" dirty="0" smtClean="0"/>
          </a:p>
          <a:p>
            <a:pPr marL="0" indent="0" eaLnBrk="1" hangingPunct="1">
              <a:buNone/>
            </a:pPr>
            <a:r>
              <a:rPr lang="en-GB" sz="2800" dirty="0" smtClean="0"/>
              <a:t>Centre </a:t>
            </a:r>
            <a:r>
              <a:rPr lang="en-GB" sz="2800" dirty="0"/>
              <a:t>for Indigenous Australian Education and </a:t>
            </a:r>
            <a:r>
              <a:rPr lang="en-GB" sz="2800" dirty="0" smtClean="0"/>
              <a:t>Research,</a:t>
            </a:r>
            <a:endParaRPr lang="en-AU" sz="2800" dirty="0"/>
          </a:p>
          <a:p>
            <a:pPr marL="0" indent="0" eaLnBrk="1" hangingPunct="1">
              <a:buNone/>
            </a:pPr>
            <a:r>
              <a:rPr lang="en-GB" sz="2800" dirty="0"/>
              <a:t>E</a:t>
            </a:r>
            <a:r>
              <a:rPr lang="en-GB" sz="2800" dirty="0" smtClean="0"/>
              <a:t>ndorsed </a:t>
            </a:r>
            <a:r>
              <a:rPr lang="en-GB" sz="2800" dirty="0"/>
              <a:t>by </a:t>
            </a:r>
            <a:r>
              <a:rPr lang="en-GB" sz="2800" dirty="0" smtClean="0"/>
              <a:t>ECU</a:t>
            </a:r>
          </a:p>
          <a:p>
            <a:pPr marL="0" indent="0" eaLnBrk="1" hangingPunct="1">
              <a:buNone/>
            </a:pPr>
            <a:r>
              <a:rPr lang="en-GB" sz="2800" dirty="0" smtClean="0"/>
              <a:t>Intended </a:t>
            </a:r>
            <a:r>
              <a:rPr lang="en-GB" sz="2800" dirty="0"/>
              <a:t>to benefit all </a:t>
            </a:r>
            <a:r>
              <a:rPr lang="en-GB" sz="2800" dirty="0" smtClean="0"/>
              <a:t>ECU </a:t>
            </a:r>
            <a:r>
              <a:rPr lang="en-GB" sz="2800" dirty="0"/>
              <a:t>staff and students</a:t>
            </a:r>
            <a:endParaRPr lang="en-AU" sz="2800" dirty="0"/>
          </a:p>
          <a:p>
            <a:pPr marL="0" indent="0" eaLnBrk="1" hangingPunct="1">
              <a:buNone/>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National Health and </a:t>
            </a:r>
            <a:br>
              <a:rPr lang="en-GB" sz="3600" dirty="0"/>
            </a:br>
            <a:r>
              <a:rPr lang="en-GB" sz="3600" dirty="0"/>
              <a:t>Medical Research Council 1997</a:t>
            </a:r>
            <a:endParaRPr lang="en-US" sz="3600" dirty="0"/>
          </a:p>
        </p:txBody>
      </p:sp>
      <p:sp>
        <p:nvSpPr>
          <p:cNvPr id="3" name="Content Placeholder 2"/>
          <p:cNvSpPr>
            <a:spLocks noGrp="1"/>
          </p:cNvSpPr>
          <p:nvPr>
            <p:ph idx="1"/>
          </p:nvPr>
        </p:nvSpPr>
        <p:spPr/>
        <p:txBody>
          <a:bodyPr/>
          <a:lstStyle/>
          <a:p>
            <a:pPr marL="0" indent="0">
              <a:buNone/>
            </a:pPr>
            <a:r>
              <a:rPr lang="en-GB" sz="2800" dirty="0" smtClean="0"/>
              <a:t>Defined the principles </a:t>
            </a:r>
            <a:r>
              <a:rPr lang="en-GB" sz="2800" dirty="0"/>
              <a:t>of ethical conduct </a:t>
            </a:r>
            <a:r>
              <a:rPr lang="en-GB" sz="2800" dirty="0" smtClean="0"/>
              <a:t>as:</a:t>
            </a:r>
            <a:r>
              <a:rPr lang="en-GB" sz="1100" dirty="0"/>
              <a:t> </a:t>
            </a:r>
            <a:endParaRPr lang="en-GB" sz="1100" dirty="0" smtClean="0"/>
          </a:p>
          <a:p>
            <a:pPr marL="0" indent="0">
              <a:buNone/>
            </a:pPr>
            <a:endParaRPr lang="en-AU" sz="1100" dirty="0"/>
          </a:p>
          <a:p>
            <a:pPr marL="0" lvl="0" indent="0">
              <a:buNone/>
            </a:pPr>
            <a:endParaRPr lang="en-GB" sz="2400" dirty="0" smtClean="0"/>
          </a:p>
          <a:p>
            <a:pPr marL="0" lvl="0" indent="0">
              <a:buNone/>
            </a:pPr>
            <a:r>
              <a:rPr lang="en-GB" sz="2400" dirty="0" smtClean="0"/>
              <a:t>Respect </a:t>
            </a:r>
            <a:r>
              <a:rPr lang="en-GB" sz="2400" dirty="0"/>
              <a:t>for human </a:t>
            </a:r>
            <a:r>
              <a:rPr lang="en-GB" sz="2400" dirty="0" smtClean="0"/>
              <a:t>beings</a:t>
            </a:r>
            <a:endParaRPr lang="en-AU" sz="2400" dirty="0"/>
          </a:p>
          <a:p>
            <a:pPr lvl="1"/>
            <a:r>
              <a:rPr lang="en-GB" sz="2400" dirty="0"/>
              <a:t>Each person having intrinsic value, which must inform all interaction between </a:t>
            </a:r>
            <a:r>
              <a:rPr lang="en-GB" sz="2400" dirty="0" smtClean="0"/>
              <a:t>people.</a:t>
            </a:r>
            <a:endParaRPr lang="en-AU" sz="2400" dirty="0"/>
          </a:p>
          <a:p>
            <a:pPr lvl="1"/>
            <a:r>
              <a:rPr lang="en-GB" sz="2400" dirty="0"/>
              <a:t>Research must recognise autonomy, protect those with limited autonomy and empower and protect those with no </a:t>
            </a:r>
            <a:r>
              <a:rPr lang="en-GB" sz="2400" dirty="0" smtClean="0"/>
              <a:t>autonomy.</a:t>
            </a:r>
            <a:endParaRPr lang="en-AU" sz="2400" dirty="0"/>
          </a:p>
          <a:p>
            <a:pPr marL="0" indent="0">
              <a:buNone/>
            </a:pPr>
            <a:endParaRPr lang="en-US" dirty="0"/>
          </a:p>
        </p:txBody>
      </p:sp>
    </p:spTree>
    <p:extLst>
      <p:ext uri="{BB962C8B-B14F-4D97-AF65-F5344CB8AC3E}">
        <p14:creationId xmlns:p14="http://schemas.microsoft.com/office/powerpoint/2010/main" xmlns="" val="1787284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916832"/>
            <a:ext cx="8642350" cy="4681537"/>
          </a:xfrm>
        </p:spPr>
        <p:txBody>
          <a:bodyPr/>
          <a:lstStyle/>
          <a:p>
            <a:pPr marL="0" indent="0">
              <a:buNone/>
            </a:pPr>
            <a:r>
              <a:rPr lang="en-GB" dirty="0"/>
              <a:t> </a:t>
            </a:r>
            <a:r>
              <a:rPr lang="en-GB" sz="2800" dirty="0"/>
              <a:t>Defined the principles of ethical conduct as: </a:t>
            </a:r>
            <a:endParaRPr lang="en-AU" sz="2800" dirty="0"/>
          </a:p>
          <a:p>
            <a:pPr marL="0" indent="0">
              <a:buNone/>
            </a:pPr>
            <a:endParaRPr lang="en-GB" sz="2400" dirty="0" smtClean="0"/>
          </a:p>
          <a:p>
            <a:pPr marL="0" indent="0">
              <a:buNone/>
            </a:pPr>
            <a:r>
              <a:rPr lang="en-GB" sz="2400" dirty="0" smtClean="0"/>
              <a:t>Merit </a:t>
            </a:r>
            <a:r>
              <a:rPr lang="en-GB" sz="2400" dirty="0"/>
              <a:t>and integrity </a:t>
            </a:r>
            <a:endParaRPr lang="en-AU" sz="2400" dirty="0"/>
          </a:p>
          <a:p>
            <a:pPr lvl="1"/>
            <a:r>
              <a:rPr lang="en-GB" sz="2400" dirty="0"/>
              <a:t>The research is justifiable by its potential </a:t>
            </a:r>
            <a:r>
              <a:rPr lang="en-GB" sz="2400" dirty="0" smtClean="0"/>
              <a:t>benefit</a:t>
            </a:r>
            <a:r>
              <a:rPr lang="en-AU" sz="2400" dirty="0" smtClean="0"/>
              <a:t>.</a:t>
            </a:r>
            <a:endParaRPr lang="en-AU" sz="2400" dirty="0"/>
          </a:p>
          <a:p>
            <a:pPr lvl="1"/>
            <a:r>
              <a:rPr lang="en-GB" sz="2400" dirty="0"/>
              <a:t>The research is appropriately designed, conducted, supervised and carried out with honesty and </a:t>
            </a:r>
            <a:r>
              <a:rPr lang="en-GB" sz="2400" dirty="0" smtClean="0"/>
              <a:t>integrity.</a:t>
            </a:r>
            <a:endParaRPr lang="en-AU" sz="2400" dirty="0"/>
          </a:p>
          <a:p>
            <a:endParaRPr lang="en-US" sz="2400" dirty="0"/>
          </a:p>
        </p:txBody>
      </p:sp>
      <p:sp>
        <p:nvSpPr>
          <p:cNvPr id="4" name="Title 1"/>
          <p:cNvSpPr>
            <a:spLocks noGrp="1"/>
          </p:cNvSpPr>
          <p:nvPr>
            <p:ph type="title"/>
          </p:nvPr>
        </p:nvSpPr>
        <p:spPr/>
        <p:txBody>
          <a:bodyPr/>
          <a:lstStyle/>
          <a:p>
            <a:r>
              <a:rPr lang="en-GB" sz="3600" dirty="0"/>
              <a:t>National Health and </a:t>
            </a:r>
            <a:br>
              <a:rPr lang="en-GB" sz="3600" dirty="0"/>
            </a:br>
            <a:r>
              <a:rPr lang="en-GB" sz="3600" dirty="0"/>
              <a:t>Medical Research Council 1997</a:t>
            </a:r>
            <a:endParaRPr lang="en-US" sz="3600" dirty="0"/>
          </a:p>
        </p:txBody>
      </p:sp>
    </p:spTree>
    <p:extLst>
      <p:ext uri="{BB962C8B-B14F-4D97-AF65-F5344CB8AC3E}">
        <p14:creationId xmlns:p14="http://schemas.microsoft.com/office/powerpoint/2010/main" xmlns="" val="1827230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2800" dirty="0"/>
              <a:t>Defined the principles of ethical conduct as: </a:t>
            </a:r>
          </a:p>
          <a:p>
            <a:pPr marL="0" lvl="0" indent="0">
              <a:buNone/>
            </a:pPr>
            <a:endParaRPr lang="en-GB" sz="2400" dirty="0" smtClean="0"/>
          </a:p>
          <a:p>
            <a:pPr marL="0" lvl="0" indent="0">
              <a:buNone/>
            </a:pPr>
            <a:r>
              <a:rPr lang="en-GB" sz="2400" dirty="0" smtClean="0"/>
              <a:t>Justice </a:t>
            </a:r>
            <a:endParaRPr lang="en-AU" sz="2400" dirty="0"/>
          </a:p>
          <a:p>
            <a:pPr lvl="1"/>
            <a:r>
              <a:rPr lang="en-GB" sz="2400" dirty="0"/>
              <a:t>The research has a fair distribution of benefits and </a:t>
            </a:r>
            <a:r>
              <a:rPr lang="en-GB" sz="2400" dirty="0" smtClean="0"/>
              <a:t>burdens.</a:t>
            </a:r>
            <a:endParaRPr lang="en-AU" sz="2400" dirty="0"/>
          </a:p>
          <a:p>
            <a:pPr lvl="1"/>
            <a:r>
              <a:rPr lang="en-GB" sz="2400" dirty="0"/>
              <a:t>There is fair treatment of participants and results are achieved through just </a:t>
            </a:r>
            <a:r>
              <a:rPr lang="en-GB" sz="2400" dirty="0" smtClean="0"/>
              <a:t>means.</a:t>
            </a:r>
            <a:endParaRPr lang="en-AU" sz="2400" dirty="0"/>
          </a:p>
          <a:p>
            <a:pPr marL="0" indent="0">
              <a:buNone/>
            </a:pPr>
            <a:r>
              <a:rPr lang="en-GB" sz="1100" dirty="0"/>
              <a:t> </a:t>
            </a:r>
            <a:endParaRPr lang="en-AU" sz="1100" dirty="0"/>
          </a:p>
          <a:p>
            <a:endParaRPr lang="en-US" dirty="0"/>
          </a:p>
        </p:txBody>
      </p:sp>
      <p:sp>
        <p:nvSpPr>
          <p:cNvPr id="4" name="Title 1"/>
          <p:cNvSpPr>
            <a:spLocks noGrp="1"/>
          </p:cNvSpPr>
          <p:nvPr>
            <p:ph type="title"/>
          </p:nvPr>
        </p:nvSpPr>
        <p:spPr/>
        <p:txBody>
          <a:bodyPr/>
          <a:lstStyle/>
          <a:p>
            <a:r>
              <a:rPr lang="en-GB" sz="3600" dirty="0"/>
              <a:t>National Health and </a:t>
            </a:r>
            <a:br>
              <a:rPr lang="en-GB" sz="3600" dirty="0"/>
            </a:br>
            <a:r>
              <a:rPr lang="en-GB" sz="3600" dirty="0"/>
              <a:t>Medical Research Council 1997</a:t>
            </a:r>
            <a:endParaRPr lang="en-US" sz="3600" dirty="0"/>
          </a:p>
        </p:txBody>
      </p:sp>
    </p:spTree>
    <p:extLst>
      <p:ext uri="{BB962C8B-B14F-4D97-AF65-F5344CB8AC3E}">
        <p14:creationId xmlns:p14="http://schemas.microsoft.com/office/powerpoint/2010/main" xmlns="" val="2706446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2800" dirty="0"/>
              <a:t>Defined the principles of ethical conduct as: </a:t>
            </a:r>
          </a:p>
          <a:p>
            <a:pPr marL="0" lvl="0" indent="0">
              <a:buNone/>
            </a:pPr>
            <a:endParaRPr lang="en-GB" sz="2400" dirty="0" smtClean="0"/>
          </a:p>
          <a:p>
            <a:pPr marL="0" lvl="0" indent="0">
              <a:buNone/>
            </a:pPr>
            <a:r>
              <a:rPr lang="en-GB" sz="2400" dirty="0" smtClean="0"/>
              <a:t>Beneficence</a:t>
            </a:r>
            <a:endParaRPr lang="en-AU" sz="2400" dirty="0"/>
          </a:p>
          <a:p>
            <a:pPr lvl="1"/>
            <a:r>
              <a:rPr lang="en-GB" sz="2400" dirty="0"/>
              <a:t>The likely benefit of the research must justify any risks of harm or discomfort to </a:t>
            </a:r>
            <a:r>
              <a:rPr lang="en-GB" sz="2400" dirty="0" smtClean="0"/>
              <a:t>participants.</a:t>
            </a:r>
            <a:endParaRPr lang="en-AU" sz="2400" dirty="0"/>
          </a:p>
          <a:p>
            <a:pPr marL="0" indent="0">
              <a:buNone/>
            </a:pPr>
            <a:r>
              <a:rPr lang="en-GB" sz="2400" dirty="0"/>
              <a:t> </a:t>
            </a:r>
            <a:endParaRPr lang="en-AU" sz="2400" dirty="0"/>
          </a:p>
          <a:p>
            <a:pPr marL="0" lvl="0" indent="0">
              <a:buNone/>
            </a:pPr>
            <a:r>
              <a:rPr lang="en-GB" sz="2400" dirty="0"/>
              <a:t>Respect </a:t>
            </a:r>
            <a:endParaRPr lang="en-AU" sz="2400" dirty="0"/>
          </a:p>
          <a:p>
            <a:pPr lvl="1"/>
            <a:r>
              <a:rPr lang="en-GB" sz="2400" dirty="0"/>
              <a:t>Having due regard for the welfare, beliefs, perceptions, customs and cultural heritage, both individual and collective, of those involved in </a:t>
            </a:r>
            <a:r>
              <a:rPr lang="en-GB" sz="2400" dirty="0" smtClean="0"/>
              <a:t>research.</a:t>
            </a:r>
            <a:endParaRPr lang="en-AU" sz="2400" dirty="0"/>
          </a:p>
          <a:p>
            <a:endParaRPr lang="en-US" dirty="0"/>
          </a:p>
        </p:txBody>
      </p:sp>
      <p:sp>
        <p:nvSpPr>
          <p:cNvPr id="4" name="Title 1"/>
          <p:cNvSpPr>
            <a:spLocks noGrp="1"/>
          </p:cNvSpPr>
          <p:nvPr>
            <p:ph type="title"/>
          </p:nvPr>
        </p:nvSpPr>
        <p:spPr/>
        <p:txBody>
          <a:bodyPr/>
          <a:lstStyle/>
          <a:p>
            <a:r>
              <a:rPr lang="en-GB" sz="3600" dirty="0"/>
              <a:t>National Health and </a:t>
            </a:r>
            <a:br>
              <a:rPr lang="en-GB" sz="3600" dirty="0"/>
            </a:br>
            <a:r>
              <a:rPr lang="en-GB" sz="3600" dirty="0"/>
              <a:t>Medical Research Council 1997</a:t>
            </a:r>
            <a:endParaRPr lang="en-US" sz="3600" dirty="0"/>
          </a:p>
        </p:txBody>
      </p:sp>
    </p:spTree>
    <p:extLst>
      <p:ext uri="{BB962C8B-B14F-4D97-AF65-F5344CB8AC3E}">
        <p14:creationId xmlns:p14="http://schemas.microsoft.com/office/powerpoint/2010/main" xmlns="" val="3624081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National Health and </a:t>
            </a:r>
            <a:br>
              <a:rPr lang="en-GB" sz="3600" dirty="0"/>
            </a:br>
            <a:r>
              <a:rPr lang="en-GB" sz="3600" dirty="0"/>
              <a:t>Medical Research Council 1997</a:t>
            </a:r>
            <a:endParaRPr lang="en-US" sz="3600" dirty="0"/>
          </a:p>
        </p:txBody>
      </p:sp>
      <p:sp>
        <p:nvSpPr>
          <p:cNvPr id="3" name="Content Placeholder 2"/>
          <p:cNvSpPr>
            <a:spLocks noGrp="1"/>
          </p:cNvSpPr>
          <p:nvPr>
            <p:ph idx="1"/>
          </p:nvPr>
        </p:nvSpPr>
        <p:spPr/>
        <p:txBody>
          <a:bodyPr/>
          <a:lstStyle/>
          <a:p>
            <a:pPr marL="0" indent="0">
              <a:buNone/>
            </a:pPr>
            <a:r>
              <a:rPr lang="en-GB" sz="2800" dirty="0" smtClean="0"/>
              <a:t>Also articulated </a:t>
            </a:r>
            <a:r>
              <a:rPr lang="en-GB" sz="2800" dirty="0"/>
              <a:t>six core values which were to be upheld for ethical research with Indigenous peoples: </a:t>
            </a:r>
            <a:endParaRPr lang="en-GB" sz="2800" dirty="0" smtClean="0"/>
          </a:p>
          <a:p>
            <a:pPr marL="0" indent="0">
              <a:buNone/>
            </a:pPr>
            <a:endParaRPr lang="en-GB" dirty="0" smtClean="0"/>
          </a:p>
          <a:p>
            <a:pPr marL="0" indent="0">
              <a:buNone/>
            </a:pPr>
            <a:r>
              <a:rPr lang="en-GB" sz="2400" dirty="0" smtClean="0"/>
              <a:t>Reciprocity</a:t>
            </a:r>
          </a:p>
          <a:p>
            <a:pPr marL="0" indent="0">
              <a:buNone/>
            </a:pPr>
            <a:r>
              <a:rPr lang="en-GB" sz="2400" dirty="0"/>
              <a:t>	R</a:t>
            </a:r>
            <a:r>
              <a:rPr lang="en-GB" sz="2400" dirty="0" smtClean="0"/>
              <a:t>espect</a:t>
            </a:r>
          </a:p>
          <a:p>
            <a:pPr marL="0" indent="0">
              <a:buNone/>
            </a:pPr>
            <a:r>
              <a:rPr lang="en-GB" sz="2400" dirty="0"/>
              <a:t>		E</a:t>
            </a:r>
            <a:r>
              <a:rPr lang="en-GB" sz="2400" dirty="0" smtClean="0"/>
              <a:t>quality</a:t>
            </a:r>
          </a:p>
          <a:p>
            <a:pPr marL="0" indent="0">
              <a:buNone/>
            </a:pPr>
            <a:r>
              <a:rPr lang="en-GB" sz="2400" dirty="0" smtClean="0"/>
              <a:t>			Responsibility</a:t>
            </a:r>
          </a:p>
          <a:p>
            <a:pPr marL="0" indent="0">
              <a:buNone/>
            </a:pPr>
            <a:r>
              <a:rPr lang="en-GB" sz="2400" dirty="0" smtClean="0"/>
              <a:t>				Survival </a:t>
            </a:r>
            <a:r>
              <a:rPr lang="en-GB" sz="2400" dirty="0"/>
              <a:t>and P</a:t>
            </a:r>
            <a:r>
              <a:rPr lang="en-GB" sz="2400" dirty="0" smtClean="0"/>
              <a:t>rotection</a:t>
            </a:r>
          </a:p>
          <a:p>
            <a:pPr marL="0" indent="0">
              <a:buNone/>
            </a:pPr>
            <a:r>
              <a:rPr lang="en-GB" sz="2400" dirty="0" smtClean="0"/>
              <a:t> 						Spirit </a:t>
            </a:r>
            <a:r>
              <a:rPr lang="en-GB" sz="2400" dirty="0"/>
              <a:t>and I</a:t>
            </a:r>
            <a:r>
              <a:rPr lang="en-GB" sz="2400" dirty="0" smtClean="0"/>
              <a:t>ntegrity</a:t>
            </a:r>
            <a:endParaRPr lang="en-US" sz="2400" dirty="0"/>
          </a:p>
        </p:txBody>
      </p:sp>
    </p:spTree>
    <p:extLst>
      <p:ext uri="{BB962C8B-B14F-4D97-AF65-F5344CB8AC3E}">
        <p14:creationId xmlns:p14="http://schemas.microsoft.com/office/powerpoint/2010/main" xmlns="" val="238511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800" dirty="0" smtClean="0"/>
              <a:t>The statement included governance of research:</a:t>
            </a:r>
          </a:p>
          <a:p>
            <a:pPr marL="0" indent="0">
              <a:buNone/>
            </a:pPr>
            <a:endParaRPr lang="en-US" dirty="0" smtClean="0"/>
          </a:p>
          <a:p>
            <a:pPr marL="0" indent="0">
              <a:buNone/>
            </a:pPr>
            <a:r>
              <a:rPr lang="en-US" sz="2400" dirty="0" smtClean="0"/>
              <a:t>- Oversight of research institutions.</a:t>
            </a:r>
          </a:p>
          <a:p>
            <a:pPr marL="0" indent="0">
              <a:buNone/>
            </a:pPr>
            <a:r>
              <a:rPr lang="en-US" sz="2400" dirty="0" smtClean="0"/>
              <a:t>- Composition and operations of ethics committees.</a:t>
            </a:r>
          </a:p>
          <a:p>
            <a:pPr marL="0" indent="0">
              <a:buNone/>
            </a:pPr>
            <a:r>
              <a:rPr lang="en-US" sz="2400" dirty="0" smtClean="0"/>
              <a:t>- Compliance with all legal obligations.</a:t>
            </a:r>
            <a:endParaRPr lang="en-US" sz="2400" dirty="0"/>
          </a:p>
        </p:txBody>
      </p:sp>
      <p:sp>
        <p:nvSpPr>
          <p:cNvPr id="4" name="Title 1"/>
          <p:cNvSpPr>
            <a:spLocks noGrp="1"/>
          </p:cNvSpPr>
          <p:nvPr>
            <p:ph type="title"/>
          </p:nvPr>
        </p:nvSpPr>
        <p:spPr/>
        <p:txBody>
          <a:bodyPr/>
          <a:lstStyle/>
          <a:p>
            <a:r>
              <a:rPr lang="en-GB" sz="3600" dirty="0"/>
              <a:t>National Health and </a:t>
            </a:r>
            <a:br>
              <a:rPr lang="en-GB" sz="3600" dirty="0"/>
            </a:br>
            <a:r>
              <a:rPr lang="en-GB" sz="3600" dirty="0"/>
              <a:t>Medical Research Council 1997</a:t>
            </a:r>
            <a:endParaRPr lang="en-US" sz="3600" dirty="0"/>
          </a:p>
        </p:txBody>
      </p:sp>
    </p:spTree>
    <p:extLst>
      <p:ext uri="{BB962C8B-B14F-4D97-AF65-F5344CB8AC3E}">
        <p14:creationId xmlns:p14="http://schemas.microsoft.com/office/powerpoint/2010/main" xmlns="" val="345801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Australian Institute of Aboriginal and </a:t>
            </a:r>
            <a:r>
              <a:rPr lang="en-GB" sz="3600" dirty="0" smtClean="0"/>
              <a:t/>
            </a:r>
            <a:br>
              <a:rPr lang="en-GB" sz="3600" dirty="0" smtClean="0"/>
            </a:br>
            <a:r>
              <a:rPr lang="en-GB" sz="3600" dirty="0" smtClean="0"/>
              <a:t>Torres </a:t>
            </a:r>
            <a:r>
              <a:rPr lang="en-GB" sz="3600" dirty="0"/>
              <a:t>Strait Islander </a:t>
            </a:r>
            <a:r>
              <a:rPr lang="en-GB" sz="3600" dirty="0" smtClean="0"/>
              <a:t>Studies</a:t>
            </a:r>
            <a:endParaRPr lang="en-US" sz="3600" dirty="0"/>
          </a:p>
        </p:txBody>
      </p:sp>
      <p:sp>
        <p:nvSpPr>
          <p:cNvPr id="3" name="Content Placeholder 2"/>
          <p:cNvSpPr>
            <a:spLocks noGrp="1"/>
          </p:cNvSpPr>
          <p:nvPr>
            <p:ph idx="1"/>
          </p:nvPr>
        </p:nvSpPr>
        <p:spPr/>
        <p:txBody>
          <a:bodyPr/>
          <a:lstStyle/>
          <a:p>
            <a:pPr marL="0" indent="0">
              <a:buNone/>
            </a:pPr>
            <a:r>
              <a:rPr lang="en-GB" sz="2800" dirty="0" smtClean="0"/>
              <a:t>In 2002 AIATSIS produced</a:t>
            </a:r>
          </a:p>
          <a:p>
            <a:pPr marL="0" indent="0">
              <a:buNone/>
            </a:pPr>
            <a:r>
              <a:rPr lang="en-GB" sz="2800" dirty="0" smtClean="0"/>
              <a:t>‘Guidelines </a:t>
            </a:r>
            <a:r>
              <a:rPr lang="en-GB" sz="2800" dirty="0"/>
              <a:t>for Ethical Research in Australian Indigenous </a:t>
            </a:r>
            <a:r>
              <a:rPr lang="en-GB" sz="2800" dirty="0" smtClean="0"/>
              <a:t>Studies’</a:t>
            </a:r>
            <a:endParaRPr lang="en-US" sz="2800" dirty="0"/>
          </a:p>
          <a:p>
            <a:pPr marL="0" indent="0">
              <a:buNone/>
            </a:pPr>
            <a:endParaRPr lang="en-GB" dirty="0" smtClean="0"/>
          </a:p>
          <a:p>
            <a:pPr marL="0" indent="0">
              <a:buNone/>
            </a:pPr>
            <a:r>
              <a:rPr lang="en-GB" sz="2400" dirty="0" smtClean="0"/>
              <a:t>Articulated </a:t>
            </a:r>
            <a:r>
              <a:rPr lang="en-GB" sz="2400" dirty="0"/>
              <a:t>fourteen principles of ethical </a:t>
            </a:r>
            <a:r>
              <a:rPr lang="en-GB" sz="2400" dirty="0" smtClean="0"/>
              <a:t>research most very different from previous codes.</a:t>
            </a:r>
            <a:endParaRPr lang="en-AU" sz="2400" dirty="0"/>
          </a:p>
          <a:p>
            <a:endParaRPr lang="en-US" dirty="0"/>
          </a:p>
        </p:txBody>
      </p:sp>
    </p:spTree>
    <p:extLst>
      <p:ext uri="{BB962C8B-B14F-4D97-AF65-F5344CB8AC3E}">
        <p14:creationId xmlns:p14="http://schemas.microsoft.com/office/powerpoint/2010/main" xmlns="" val="1734141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Guidelines for Ethical Research in Australian Indigenous </a:t>
            </a:r>
            <a:r>
              <a:rPr lang="en-GB" sz="3600" dirty="0" smtClean="0"/>
              <a:t>Studies 2002</a:t>
            </a:r>
            <a:endParaRPr lang="en-US" sz="3600" dirty="0"/>
          </a:p>
        </p:txBody>
      </p:sp>
      <p:sp>
        <p:nvSpPr>
          <p:cNvPr id="3" name="Content Placeholder 2"/>
          <p:cNvSpPr>
            <a:spLocks noGrp="1"/>
          </p:cNvSpPr>
          <p:nvPr>
            <p:ph idx="1"/>
          </p:nvPr>
        </p:nvSpPr>
        <p:spPr/>
        <p:txBody>
          <a:bodyPr/>
          <a:lstStyle/>
          <a:p>
            <a:pPr lvl="0"/>
            <a:endParaRPr lang="en-GB" sz="2400" dirty="0" smtClean="0"/>
          </a:p>
          <a:p>
            <a:r>
              <a:rPr lang="en-GB" sz="2400" dirty="0"/>
              <a:t>The principles concern the entire sphere of Aboriginality, culture and heritage are not divorced from human in human research. </a:t>
            </a:r>
            <a:endParaRPr lang="en-AU" sz="2400" dirty="0"/>
          </a:p>
          <a:p>
            <a:pPr lvl="0"/>
            <a:r>
              <a:rPr lang="en-GB" sz="2400" dirty="0" smtClean="0"/>
              <a:t>Primacy </a:t>
            </a:r>
            <a:r>
              <a:rPr lang="en-GB" sz="2400" dirty="0"/>
              <a:t>of autonomy is no longer the underpinning principle; the individual is respected but his/her role, as a conduit of culture is at least as </a:t>
            </a:r>
            <a:r>
              <a:rPr lang="en-GB" sz="2400" dirty="0" smtClean="0"/>
              <a:t>important.</a:t>
            </a:r>
          </a:p>
          <a:p>
            <a:r>
              <a:rPr lang="en-GB" sz="2400" dirty="0" smtClean="0"/>
              <a:t>Institutional knowledge </a:t>
            </a:r>
            <a:r>
              <a:rPr lang="en-GB" sz="2400" dirty="0"/>
              <a:t>is no longer the primary </a:t>
            </a:r>
            <a:r>
              <a:rPr lang="en-GB" sz="2400" dirty="0" smtClean="0"/>
              <a:t>knowledge; </a:t>
            </a:r>
            <a:r>
              <a:rPr lang="en-GB" sz="2400" dirty="0"/>
              <a:t>t</a:t>
            </a:r>
            <a:r>
              <a:rPr lang="en-GB" sz="2400" dirty="0" smtClean="0"/>
              <a:t>here </a:t>
            </a:r>
            <a:r>
              <a:rPr lang="en-GB" sz="2400" dirty="0"/>
              <a:t>are different ways of knowing, understanding and dealing with </a:t>
            </a:r>
            <a:r>
              <a:rPr lang="en-GB" sz="2400" dirty="0" smtClean="0"/>
              <a:t>the </a:t>
            </a:r>
            <a:r>
              <a:rPr lang="en-GB" sz="2400" dirty="0"/>
              <a:t>subject of </a:t>
            </a:r>
            <a:r>
              <a:rPr lang="en-GB" sz="2400" dirty="0" smtClean="0"/>
              <a:t>research, this </a:t>
            </a:r>
            <a:r>
              <a:rPr lang="en-GB" sz="2400" dirty="0"/>
              <a:t>knowledge should have </a:t>
            </a:r>
            <a:r>
              <a:rPr lang="en-GB" sz="2400" dirty="0" smtClean="0"/>
              <a:t>primacy. </a:t>
            </a:r>
            <a:endParaRPr lang="en-AU" sz="2400" dirty="0"/>
          </a:p>
          <a:p>
            <a:pPr lvl="0"/>
            <a:endParaRPr lang="en-US" dirty="0"/>
          </a:p>
        </p:txBody>
      </p:sp>
    </p:spTree>
    <p:extLst>
      <p:ext uri="{BB962C8B-B14F-4D97-AF65-F5344CB8AC3E}">
        <p14:creationId xmlns:p14="http://schemas.microsoft.com/office/powerpoint/2010/main" xmlns="" val="522430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Guidelines for Ethical Research in Australian Indigenous Studies 2002</a:t>
            </a:r>
            <a:endParaRPr lang="en-US" sz="3600" dirty="0"/>
          </a:p>
        </p:txBody>
      </p:sp>
      <p:sp>
        <p:nvSpPr>
          <p:cNvPr id="3" name="Content Placeholder 2"/>
          <p:cNvSpPr>
            <a:spLocks noGrp="1"/>
          </p:cNvSpPr>
          <p:nvPr>
            <p:ph idx="1"/>
          </p:nvPr>
        </p:nvSpPr>
        <p:spPr/>
        <p:txBody>
          <a:bodyPr/>
          <a:lstStyle/>
          <a:p>
            <a:pPr lvl="0"/>
            <a:endParaRPr lang="en-GB" sz="2400" dirty="0" smtClean="0"/>
          </a:p>
          <a:p>
            <a:pPr lvl="0"/>
            <a:r>
              <a:rPr lang="en-GB" sz="2400" dirty="0" smtClean="0"/>
              <a:t>The </a:t>
            </a:r>
            <a:r>
              <a:rPr lang="en-GB" sz="2400" dirty="0"/>
              <a:t>research is no longer done on the </a:t>
            </a:r>
            <a:r>
              <a:rPr lang="en-GB" sz="2400" dirty="0" smtClean="0"/>
              <a:t>participant; instead they are </a:t>
            </a:r>
            <a:r>
              <a:rPr lang="en-GB" sz="2400" dirty="0"/>
              <a:t>actively engaged in negotiations about the meanings of the subject and the methods of </a:t>
            </a:r>
            <a:r>
              <a:rPr lang="en-GB" sz="2400" dirty="0" smtClean="0"/>
              <a:t>research.</a:t>
            </a:r>
          </a:p>
          <a:p>
            <a:r>
              <a:rPr lang="en-GB" sz="2400" dirty="0" smtClean="0"/>
              <a:t>Consent </a:t>
            </a:r>
            <a:r>
              <a:rPr lang="en-GB" sz="2400" dirty="0"/>
              <a:t>is </a:t>
            </a:r>
            <a:r>
              <a:rPr lang="en-GB" sz="2400" dirty="0" smtClean="0"/>
              <a:t>integral </a:t>
            </a:r>
            <a:r>
              <a:rPr lang="en-GB" sz="2400" dirty="0"/>
              <a:t>to the entire process of research; it must be sought at an individual and collective level </a:t>
            </a:r>
            <a:r>
              <a:rPr lang="en-GB" sz="2400" dirty="0" smtClean="0"/>
              <a:t>and </a:t>
            </a:r>
            <a:r>
              <a:rPr lang="en-GB" sz="2400" dirty="0"/>
              <a:t>is inextricably bound up with the negotiation of </a:t>
            </a:r>
            <a:r>
              <a:rPr lang="en-GB" sz="2400" dirty="0" smtClean="0"/>
              <a:t>meaning. </a:t>
            </a:r>
          </a:p>
          <a:p>
            <a:pPr lvl="0"/>
            <a:r>
              <a:rPr lang="en-GB" sz="2400" dirty="0"/>
              <a:t>The researcher or the institution does not necessarily own the research or the results. The research must firstly benefit the community before it can be disseminated elsewhere</a:t>
            </a:r>
            <a:r>
              <a:rPr lang="en-AU" sz="2400" dirty="0"/>
              <a:t>.</a:t>
            </a:r>
          </a:p>
          <a:p>
            <a:pPr marL="0" indent="0">
              <a:buNone/>
            </a:pPr>
            <a:endParaRPr lang="en-AU" sz="2400" dirty="0"/>
          </a:p>
          <a:p>
            <a:pPr lvl="0"/>
            <a:endParaRPr lang="en-AU" dirty="0"/>
          </a:p>
          <a:p>
            <a:endParaRPr lang="en-US" dirty="0"/>
          </a:p>
        </p:txBody>
      </p:sp>
    </p:spTree>
    <p:extLst>
      <p:ext uri="{BB962C8B-B14F-4D97-AF65-F5344CB8AC3E}">
        <p14:creationId xmlns:p14="http://schemas.microsoft.com/office/powerpoint/2010/main" xmlns="" val="3751537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NHMRC 2003</a:t>
            </a:r>
            <a:endParaRPr lang="en-US" dirty="0"/>
          </a:p>
        </p:txBody>
      </p:sp>
      <p:sp>
        <p:nvSpPr>
          <p:cNvPr id="3" name="Content Placeholder 2"/>
          <p:cNvSpPr>
            <a:spLocks noGrp="1"/>
          </p:cNvSpPr>
          <p:nvPr>
            <p:ph idx="1"/>
          </p:nvPr>
        </p:nvSpPr>
        <p:spPr/>
        <p:txBody>
          <a:bodyPr/>
          <a:lstStyle/>
          <a:p>
            <a:pPr marL="0" indent="0">
              <a:buNone/>
            </a:pPr>
            <a:r>
              <a:rPr lang="en-GB" sz="2800" dirty="0" smtClean="0"/>
              <a:t>In </a:t>
            </a:r>
            <a:r>
              <a:rPr lang="en-GB" sz="2800" dirty="0"/>
              <a:t>2003 </a:t>
            </a:r>
            <a:r>
              <a:rPr lang="en-GB" sz="2800" dirty="0" smtClean="0"/>
              <a:t>NHMRC produced</a:t>
            </a:r>
          </a:p>
          <a:p>
            <a:pPr marL="0" indent="0">
              <a:buNone/>
            </a:pPr>
            <a:r>
              <a:rPr lang="en-GB" sz="2800" dirty="0" smtClean="0"/>
              <a:t>‘</a:t>
            </a:r>
            <a:r>
              <a:rPr lang="en-GB" sz="2800" dirty="0"/>
              <a:t>Values and Ethics: Guidelines for Ethical Conduct in Aboriginal and Torres Strait Islander Health Research’ </a:t>
            </a:r>
            <a:endParaRPr lang="en-GB" sz="2800" dirty="0" smtClean="0"/>
          </a:p>
          <a:p>
            <a:pPr marL="0" indent="0">
              <a:buNone/>
            </a:pPr>
            <a:endParaRPr lang="en-GB" sz="2400" dirty="0" smtClean="0"/>
          </a:p>
          <a:p>
            <a:pPr marL="0" indent="0">
              <a:buNone/>
            </a:pPr>
            <a:r>
              <a:rPr lang="en-GB" sz="2400" dirty="0" smtClean="0"/>
              <a:t>This expanded the </a:t>
            </a:r>
            <a:r>
              <a:rPr lang="en-GB" sz="2400" dirty="0"/>
              <a:t>values </a:t>
            </a:r>
            <a:r>
              <a:rPr lang="en-GB" sz="2400" dirty="0" smtClean="0"/>
              <a:t>stated in 1997 edition and </a:t>
            </a:r>
            <a:r>
              <a:rPr lang="en-GB" sz="2400" dirty="0"/>
              <a:t>explained how they might be applied in practice. Although written quite differently to the guidelines produced by the AIATSIS the </a:t>
            </a:r>
            <a:r>
              <a:rPr lang="en-GB" sz="2400" dirty="0" smtClean="0"/>
              <a:t>code </a:t>
            </a:r>
            <a:r>
              <a:rPr lang="en-GB" sz="2400" dirty="0"/>
              <a:t>also articulated that different approach: </a:t>
            </a:r>
            <a:endParaRPr lang="en-AU" sz="2400" dirty="0"/>
          </a:p>
        </p:txBody>
      </p:sp>
    </p:spTree>
    <p:extLst>
      <p:ext uri="{BB962C8B-B14F-4D97-AF65-F5344CB8AC3E}">
        <p14:creationId xmlns:p14="http://schemas.microsoft.com/office/powerpoint/2010/main" xmlns="" val="3809686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Narrow" pitchFamily="-65" charset="0"/>
              </a:rPr>
              <a:t>Acting in the Right Spirit</a:t>
            </a:r>
            <a:endParaRPr lang="en-US" dirty="0"/>
          </a:p>
        </p:txBody>
      </p:sp>
      <p:sp>
        <p:nvSpPr>
          <p:cNvPr id="3" name="Content Placeholder 2"/>
          <p:cNvSpPr>
            <a:spLocks noGrp="1"/>
          </p:cNvSpPr>
          <p:nvPr>
            <p:ph idx="1"/>
          </p:nvPr>
        </p:nvSpPr>
        <p:spPr/>
        <p:txBody>
          <a:bodyPr/>
          <a:lstStyle/>
          <a:p>
            <a:pPr marL="0" indent="0">
              <a:buNone/>
            </a:pPr>
            <a:r>
              <a:rPr lang="en-US" dirty="0" smtClean="0"/>
              <a:t>This presentation will explore:</a:t>
            </a:r>
          </a:p>
          <a:p>
            <a:pPr marL="0" indent="0">
              <a:buNone/>
            </a:pPr>
            <a:endParaRPr lang="en-US" dirty="0" smtClean="0"/>
          </a:p>
          <a:p>
            <a:r>
              <a:rPr lang="en-US" sz="2800" dirty="0" smtClean="0"/>
              <a:t>The need for codes concerning ethical research</a:t>
            </a:r>
          </a:p>
          <a:p>
            <a:r>
              <a:rPr lang="en-US" sz="2800" dirty="0" smtClean="0"/>
              <a:t>The development of codes over time</a:t>
            </a:r>
          </a:p>
          <a:p>
            <a:r>
              <a:rPr lang="en-US" sz="2800" dirty="0" smtClean="0"/>
              <a:t>The added dimensions of Aboriginal Codes</a:t>
            </a:r>
          </a:p>
          <a:p>
            <a:r>
              <a:rPr lang="en-US" sz="2800" dirty="0" smtClean="0"/>
              <a:t>The background to ECU’s </a:t>
            </a:r>
            <a:r>
              <a:rPr lang="en-GB" sz="2800" dirty="0"/>
              <a:t>Aboriginal Research and Study </a:t>
            </a:r>
            <a:r>
              <a:rPr lang="en-GB" sz="2800" dirty="0" smtClean="0"/>
              <a:t>Protocols</a:t>
            </a:r>
            <a:endParaRPr lang="en-GB" sz="2800" dirty="0"/>
          </a:p>
          <a:p>
            <a:pPr marL="0" indent="0">
              <a:buNone/>
            </a:pPr>
            <a:endParaRPr lang="en-US" dirty="0"/>
          </a:p>
        </p:txBody>
      </p:sp>
    </p:spTree>
    <p:extLst>
      <p:ext uri="{BB962C8B-B14F-4D97-AF65-F5344CB8AC3E}">
        <p14:creationId xmlns:p14="http://schemas.microsoft.com/office/powerpoint/2010/main" xmlns="" val="118020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NHMRC 2003</a:t>
            </a:r>
            <a:endParaRPr lang="en-US" dirty="0"/>
          </a:p>
        </p:txBody>
      </p:sp>
      <p:sp>
        <p:nvSpPr>
          <p:cNvPr id="3" name="Content Placeholder 2"/>
          <p:cNvSpPr>
            <a:spLocks noGrp="1"/>
          </p:cNvSpPr>
          <p:nvPr>
            <p:ph idx="1"/>
          </p:nvPr>
        </p:nvSpPr>
        <p:spPr/>
        <p:txBody>
          <a:bodyPr/>
          <a:lstStyle/>
          <a:p>
            <a:endParaRPr lang="en-GB" sz="2800" dirty="0" smtClean="0"/>
          </a:p>
          <a:p>
            <a:r>
              <a:rPr lang="en-GB" sz="2800" dirty="0" smtClean="0"/>
              <a:t>Reciprocity </a:t>
            </a:r>
          </a:p>
          <a:p>
            <a:pPr marL="0" indent="0">
              <a:buNone/>
            </a:pPr>
            <a:r>
              <a:rPr lang="en-GB" sz="2400" dirty="0" smtClean="0"/>
              <a:t>Reciprocity requires </a:t>
            </a:r>
            <a:r>
              <a:rPr lang="en-GB" sz="2400" dirty="0"/>
              <a:t>the researcher to demonstrate a return (or benefit) to the community that is valued by the community and which contributes to cohesion and survival</a:t>
            </a:r>
            <a:r>
              <a:rPr lang="en-GB" sz="2400" dirty="0" smtClean="0"/>
              <a:t>.</a:t>
            </a:r>
          </a:p>
          <a:p>
            <a:pPr lvl="0"/>
            <a:endParaRPr lang="en-GB" sz="2800" dirty="0" smtClean="0"/>
          </a:p>
          <a:p>
            <a:pPr lvl="0"/>
            <a:r>
              <a:rPr lang="en-GB" sz="2800" dirty="0" smtClean="0"/>
              <a:t>Respect </a:t>
            </a:r>
            <a:endParaRPr lang="en-GB" sz="2800" dirty="0"/>
          </a:p>
          <a:p>
            <a:pPr marL="0" indent="0">
              <a:buNone/>
            </a:pPr>
            <a:r>
              <a:rPr lang="en-GB" sz="2400" dirty="0"/>
              <a:t>It is critical that respect underlies all aspects of the research process, especially sensitive negotiations such as those related to the publication of research findings.</a:t>
            </a:r>
          </a:p>
          <a:p>
            <a:pPr marL="0" indent="0">
              <a:buNone/>
            </a:pPr>
            <a:endParaRPr lang="en-AU" sz="2400" dirty="0"/>
          </a:p>
          <a:p>
            <a:endParaRPr lang="en-US" dirty="0"/>
          </a:p>
        </p:txBody>
      </p:sp>
    </p:spTree>
    <p:extLst>
      <p:ext uri="{BB962C8B-B14F-4D97-AF65-F5344CB8AC3E}">
        <p14:creationId xmlns:p14="http://schemas.microsoft.com/office/powerpoint/2010/main" xmlns="" val="4136862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NHMRC 2003</a:t>
            </a:r>
            <a:endParaRPr lang="en-US" dirty="0"/>
          </a:p>
        </p:txBody>
      </p:sp>
      <p:sp>
        <p:nvSpPr>
          <p:cNvPr id="3" name="Content Placeholder 2"/>
          <p:cNvSpPr>
            <a:spLocks noGrp="1"/>
          </p:cNvSpPr>
          <p:nvPr>
            <p:ph idx="1"/>
          </p:nvPr>
        </p:nvSpPr>
        <p:spPr/>
        <p:txBody>
          <a:bodyPr/>
          <a:lstStyle/>
          <a:p>
            <a:pPr lvl="0"/>
            <a:endParaRPr lang="en-GB" sz="2800" dirty="0" smtClean="0"/>
          </a:p>
          <a:p>
            <a:pPr lvl="0"/>
            <a:r>
              <a:rPr lang="en-GB" sz="2800" dirty="0" smtClean="0"/>
              <a:t>Equality  </a:t>
            </a:r>
            <a:endParaRPr lang="en-AU" sz="2800" dirty="0"/>
          </a:p>
          <a:p>
            <a:pPr marL="0" indent="0">
              <a:buNone/>
            </a:pPr>
            <a:r>
              <a:rPr lang="en-GB" sz="2400" dirty="0"/>
              <a:t>Research should seek to advance the elimination of </a:t>
            </a:r>
            <a:r>
              <a:rPr lang="en-GB" sz="2400" dirty="0" smtClean="0"/>
              <a:t>inequalities.</a:t>
            </a:r>
          </a:p>
          <a:p>
            <a:pPr lvl="0"/>
            <a:endParaRPr lang="en-GB" sz="2400" dirty="0" smtClean="0"/>
          </a:p>
          <a:p>
            <a:pPr lvl="0"/>
            <a:r>
              <a:rPr lang="en-GB" sz="2800" dirty="0" smtClean="0"/>
              <a:t>Responsibility</a:t>
            </a:r>
            <a:endParaRPr lang="en-AU" sz="2800" dirty="0"/>
          </a:p>
          <a:p>
            <a:pPr marL="0" indent="0">
              <a:buNone/>
            </a:pPr>
            <a:r>
              <a:rPr lang="en-GB" sz="2400" dirty="0"/>
              <a:t>Researchers carry responsibilities in addition to the science of their inquiry. </a:t>
            </a:r>
          </a:p>
          <a:p>
            <a:pPr marL="0" indent="0">
              <a:buNone/>
            </a:pPr>
            <a:r>
              <a:rPr lang="en-GB" sz="2400" dirty="0"/>
              <a:t> </a:t>
            </a:r>
            <a:endParaRPr lang="en-AU" sz="2400" dirty="0"/>
          </a:p>
          <a:p>
            <a:pPr marL="0" indent="0">
              <a:buNone/>
            </a:pPr>
            <a:endParaRPr lang="en-AU" dirty="0"/>
          </a:p>
          <a:p>
            <a:endParaRPr lang="en-AU" dirty="0"/>
          </a:p>
          <a:p>
            <a:endParaRPr lang="en-US" dirty="0"/>
          </a:p>
        </p:txBody>
      </p:sp>
    </p:spTree>
    <p:extLst>
      <p:ext uri="{BB962C8B-B14F-4D97-AF65-F5344CB8AC3E}">
        <p14:creationId xmlns:p14="http://schemas.microsoft.com/office/powerpoint/2010/main" xmlns="" val="347802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NHMRC 2003</a:t>
            </a:r>
            <a:endParaRPr lang="en-US" dirty="0"/>
          </a:p>
        </p:txBody>
      </p:sp>
      <p:sp>
        <p:nvSpPr>
          <p:cNvPr id="3" name="Content Placeholder 2"/>
          <p:cNvSpPr>
            <a:spLocks noGrp="1"/>
          </p:cNvSpPr>
          <p:nvPr>
            <p:ph idx="1"/>
          </p:nvPr>
        </p:nvSpPr>
        <p:spPr/>
        <p:txBody>
          <a:bodyPr/>
          <a:lstStyle/>
          <a:p>
            <a:pPr lvl="0"/>
            <a:r>
              <a:rPr lang="en-GB" sz="2800" dirty="0" smtClean="0"/>
              <a:t>Survival </a:t>
            </a:r>
            <a:r>
              <a:rPr lang="en-GB" sz="2800" dirty="0"/>
              <a:t>and Protection </a:t>
            </a:r>
            <a:endParaRPr lang="en-AU" sz="2800" dirty="0"/>
          </a:p>
          <a:p>
            <a:pPr marL="0" indent="0">
              <a:buNone/>
            </a:pPr>
            <a:r>
              <a:rPr lang="en-GB" sz="2400" dirty="0" smtClean="0"/>
              <a:t>Researchers </a:t>
            </a:r>
            <a:r>
              <a:rPr lang="en-GB" sz="2400" dirty="0"/>
              <a:t>will need to demonstrate through ethical negotiation, the conduct of research and dissemination of research findings that they are trustworthy and will not repeat the mistakes of the </a:t>
            </a:r>
            <a:r>
              <a:rPr lang="en-GB" sz="2400" dirty="0" smtClean="0"/>
              <a:t>past.</a:t>
            </a:r>
          </a:p>
          <a:p>
            <a:pPr lvl="0"/>
            <a:endParaRPr lang="en-GB" sz="2400" dirty="0" smtClean="0"/>
          </a:p>
          <a:p>
            <a:pPr lvl="0"/>
            <a:r>
              <a:rPr lang="en-GB" sz="2800" dirty="0" smtClean="0"/>
              <a:t>Spirit </a:t>
            </a:r>
            <a:r>
              <a:rPr lang="en-GB" sz="2800" dirty="0"/>
              <a:t>and Integrity</a:t>
            </a:r>
            <a:endParaRPr lang="en-AU" sz="2800" dirty="0"/>
          </a:p>
          <a:p>
            <a:pPr marL="0" indent="0">
              <a:buNone/>
            </a:pPr>
            <a:r>
              <a:rPr lang="en-GB" sz="2400" dirty="0" smtClean="0"/>
              <a:t>Researchers </a:t>
            </a:r>
            <a:r>
              <a:rPr lang="en-GB" sz="2400" dirty="0"/>
              <a:t>are perceived as owing an obligation to the spirit and integrity of communities not just to individuals. It is clear that Indigenous Australian communities will look to see if what is proposed is consistent with their </a:t>
            </a:r>
            <a:r>
              <a:rPr lang="en-GB" sz="2400" dirty="0" smtClean="0"/>
              <a:t>values. </a:t>
            </a:r>
            <a:endParaRPr lang="en-US" sz="2400" dirty="0"/>
          </a:p>
          <a:p>
            <a:pPr marL="0" indent="0">
              <a:buNone/>
            </a:pPr>
            <a:endParaRPr lang="en-AU" sz="2400" dirty="0"/>
          </a:p>
          <a:p>
            <a:pPr marL="0" indent="0">
              <a:buNone/>
            </a:pPr>
            <a:endParaRPr lang="en-US" dirty="0"/>
          </a:p>
        </p:txBody>
      </p:sp>
    </p:spTree>
    <p:extLst>
      <p:ext uri="{BB962C8B-B14F-4D97-AF65-F5344CB8AC3E}">
        <p14:creationId xmlns:p14="http://schemas.microsoft.com/office/powerpoint/2010/main" xmlns="" val="1375121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NHMRC 2003</a:t>
            </a:r>
            <a:endParaRPr lang="en-US" dirty="0"/>
          </a:p>
        </p:txBody>
      </p:sp>
      <p:pic>
        <p:nvPicPr>
          <p:cNvPr id="6" name="Content Placeholder 5"/>
          <p:cNvPicPr>
            <a:picLocks noGrp="1"/>
          </p:cNvPicPr>
          <p:nvPr>
            <p:ph idx="1"/>
          </p:nvPr>
        </p:nvPicPr>
        <p:blipFill>
          <a:blip r:embed="rId2">
            <a:extLst>
              <a:ext uri="{28A0092B-C50C-407E-A947-70E740481C1C}">
                <a14:useLocalDpi xmlns:a14="http://schemas.microsoft.com/office/drawing/2010/main" xmlns="" val="0"/>
              </a:ext>
            </a:extLst>
          </a:blip>
          <a:srcRect t="10008" b="10008"/>
          <a:stretch>
            <a:fillRect/>
          </a:stretch>
        </p:blipFill>
        <p:spPr bwMode="auto">
          <a:xfrm>
            <a:off x="250825" y="1916113"/>
            <a:ext cx="8642350" cy="4393207"/>
          </a:xfrm>
          <a:prstGeom prst="rect">
            <a:avLst/>
          </a:prstGeom>
          <a:noFill/>
          <a:ln>
            <a:noFill/>
          </a:ln>
        </p:spPr>
      </p:pic>
    </p:spTree>
    <p:extLst>
      <p:ext uri="{BB962C8B-B14F-4D97-AF65-F5344CB8AC3E}">
        <p14:creationId xmlns:p14="http://schemas.microsoft.com/office/powerpoint/2010/main" xmlns="" val="2586634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42350" cy="1000125"/>
          </a:xfrm>
        </p:spPr>
        <p:txBody>
          <a:bodyPr/>
          <a:lstStyle/>
          <a:p>
            <a:r>
              <a:rPr lang="en-US" sz="3600" dirty="0" smtClean="0"/>
              <a:t>ECU: ‘</a:t>
            </a:r>
            <a:r>
              <a:rPr lang="en-GB" sz="3600" dirty="0" smtClean="0"/>
              <a:t>Aboriginal </a:t>
            </a:r>
            <a:r>
              <a:rPr lang="en-GB" sz="3600" dirty="0"/>
              <a:t>Research and Study Protocols’ </a:t>
            </a:r>
            <a:r>
              <a:rPr lang="en-US" sz="3600" dirty="0" smtClean="0"/>
              <a:t>2012</a:t>
            </a:r>
            <a:endParaRPr lang="en-US" sz="3600" dirty="0"/>
          </a:p>
        </p:txBody>
      </p:sp>
      <p:sp>
        <p:nvSpPr>
          <p:cNvPr id="3" name="Content Placeholder 2"/>
          <p:cNvSpPr>
            <a:spLocks noGrp="1"/>
          </p:cNvSpPr>
          <p:nvPr>
            <p:ph idx="1"/>
          </p:nvPr>
        </p:nvSpPr>
        <p:spPr/>
        <p:txBody>
          <a:bodyPr/>
          <a:lstStyle/>
          <a:p>
            <a:pPr marL="0" indent="0">
              <a:buNone/>
            </a:pPr>
            <a:r>
              <a:rPr lang="en-GB" sz="2400" dirty="0" smtClean="0"/>
              <a:t>Developed by </a:t>
            </a:r>
            <a:r>
              <a:rPr lang="en-GB" sz="2400" dirty="0" err="1" smtClean="0"/>
              <a:t>Kurongkurl</a:t>
            </a:r>
            <a:r>
              <a:rPr lang="en-GB" sz="2400" dirty="0" smtClean="0"/>
              <a:t> </a:t>
            </a:r>
            <a:r>
              <a:rPr lang="en-GB" sz="2400" dirty="0" err="1" smtClean="0"/>
              <a:t>Katitjin</a:t>
            </a:r>
            <a:r>
              <a:rPr lang="en-GB" sz="2400" dirty="0" smtClean="0"/>
              <a:t> the protocol</a:t>
            </a:r>
            <a:r>
              <a:rPr lang="en-GB" sz="2400" kern="1200" dirty="0" smtClean="0"/>
              <a:t>s:</a:t>
            </a:r>
          </a:p>
          <a:p>
            <a:pPr marL="0" indent="0">
              <a:buNone/>
            </a:pPr>
            <a:endParaRPr lang="en-GB" sz="2400" kern="1200" dirty="0" smtClean="0"/>
          </a:p>
          <a:p>
            <a:r>
              <a:rPr lang="en-GB" sz="2400" kern="1200" dirty="0" smtClean="0"/>
              <a:t>Fulfil </a:t>
            </a:r>
            <a:r>
              <a:rPr lang="en-GB" sz="2400" kern="1200" dirty="0"/>
              <a:t>a strategic priority of the ECU Reconciliation Action </a:t>
            </a:r>
            <a:r>
              <a:rPr lang="en-GB" sz="2400" kern="1200" dirty="0" smtClean="0"/>
              <a:t>Plan</a:t>
            </a:r>
          </a:p>
          <a:p>
            <a:r>
              <a:rPr lang="en-GB" sz="2400" kern="1200" dirty="0"/>
              <a:t>S</a:t>
            </a:r>
            <a:r>
              <a:rPr lang="en-GB" sz="2400" kern="1200" dirty="0" smtClean="0"/>
              <a:t>erve</a:t>
            </a:r>
            <a:r>
              <a:rPr lang="en-AU" sz="2400" kern="1200" dirty="0" smtClean="0"/>
              <a:t> </a:t>
            </a:r>
            <a:r>
              <a:rPr lang="en-AU" sz="2400" kern="1200" dirty="0"/>
              <a:t>as a guide for </a:t>
            </a:r>
            <a:r>
              <a:rPr lang="en-AU" sz="2400" kern="1200" dirty="0" smtClean="0"/>
              <a:t>staff </a:t>
            </a:r>
            <a:r>
              <a:rPr lang="en-AU" sz="2400" kern="1200" dirty="0"/>
              <a:t>and students undertaking research, projects or fieldwork that involve Indigenous Australian issues, people or knowledge or involves an issue that will impact on the Indigenous Australian population. </a:t>
            </a:r>
            <a:endParaRPr lang="en-AU" sz="2400" kern="1200" dirty="0" smtClean="0"/>
          </a:p>
          <a:p>
            <a:r>
              <a:rPr lang="en-GB" sz="2400" dirty="0"/>
              <a:t>Provide clear and agreed protocols around Indigenous Australian research to ensure that research activity is informed by thorough cultural awareness and respect. </a:t>
            </a:r>
          </a:p>
          <a:p>
            <a:endParaRPr lang="en-US" dirty="0"/>
          </a:p>
        </p:txBody>
      </p:sp>
    </p:spTree>
    <p:extLst>
      <p:ext uri="{BB962C8B-B14F-4D97-AF65-F5344CB8AC3E}">
        <p14:creationId xmlns:p14="http://schemas.microsoft.com/office/powerpoint/2010/main" xmlns="" val="35108074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ECU: ‘</a:t>
            </a:r>
            <a:r>
              <a:rPr lang="en-GB" sz="3200" dirty="0"/>
              <a:t>Aboriginal Research and Study Protocols’ </a:t>
            </a:r>
            <a:r>
              <a:rPr lang="en-US" sz="3200" dirty="0"/>
              <a:t>2012</a:t>
            </a:r>
          </a:p>
        </p:txBody>
      </p:sp>
      <p:sp>
        <p:nvSpPr>
          <p:cNvPr id="3" name="Content Placeholder 2"/>
          <p:cNvSpPr>
            <a:spLocks noGrp="1"/>
          </p:cNvSpPr>
          <p:nvPr>
            <p:ph idx="1"/>
          </p:nvPr>
        </p:nvSpPr>
        <p:spPr/>
        <p:txBody>
          <a:bodyPr/>
          <a:lstStyle/>
          <a:p>
            <a:pPr marL="0" indent="0">
              <a:buNone/>
            </a:pPr>
            <a:r>
              <a:rPr lang="en-AU" kern="1200" dirty="0" smtClean="0"/>
              <a:t>Ensure </a:t>
            </a:r>
            <a:r>
              <a:rPr lang="en-AU" kern="1200" dirty="0"/>
              <a:t>that:</a:t>
            </a:r>
          </a:p>
          <a:p>
            <a:pPr lvl="0"/>
            <a:r>
              <a:rPr lang="en-AU" kern="1200" dirty="0"/>
              <a:t>Research respects the shared values of Indigenous Australian peoples</a:t>
            </a:r>
          </a:p>
          <a:p>
            <a:pPr lvl="0"/>
            <a:r>
              <a:rPr lang="en-AU" kern="1200" dirty="0"/>
              <a:t>Is relevant to their priorities, needs and aspirations </a:t>
            </a:r>
          </a:p>
          <a:p>
            <a:pPr lvl="0"/>
            <a:r>
              <a:rPr lang="en-AU" kern="1200" dirty="0"/>
              <a:t>Leads to long-term ethical relationships between researchers, institutions, sponsors and communities. </a:t>
            </a:r>
          </a:p>
          <a:p>
            <a:endParaRPr lang="en-US" dirty="0"/>
          </a:p>
        </p:txBody>
      </p:sp>
    </p:spTree>
    <p:extLst>
      <p:ext uri="{BB962C8B-B14F-4D97-AF65-F5344CB8AC3E}">
        <p14:creationId xmlns:p14="http://schemas.microsoft.com/office/powerpoint/2010/main" xmlns="" val="4239750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ECU: ‘</a:t>
            </a:r>
            <a:r>
              <a:rPr lang="en-GB" sz="3600" dirty="0"/>
              <a:t>Aboriginal Research and Study Protocols’ </a:t>
            </a:r>
            <a:r>
              <a:rPr lang="en-US" sz="3600" dirty="0"/>
              <a:t>2012</a:t>
            </a:r>
          </a:p>
        </p:txBody>
      </p:sp>
      <p:sp>
        <p:nvSpPr>
          <p:cNvPr id="3" name="Content Placeholder 2"/>
          <p:cNvSpPr>
            <a:spLocks noGrp="1"/>
          </p:cNvSpPr>
          <p:nvPr>
            <p:ph idx="1"/>
          </p:nvPr>
        </p:nvSpPr>
        <p:spPr/>
        <p:txBody>
          <a:bodyPr/>
          <a:lstStyle/>
          <a:p>
            <a:pPr marL="0" indent="0">
              <a:buNone/>
            </a:pPr>
            <a:r>
              <a:rPr lang="en-GB" sz="2400" dirty="0" smtClean="0"/>
              <a:t>Ethics</a:t>
            </a:r>
          </a:p>
          <a:p>
            <a:r>
              <a:rPr lang="en-GB" sz="2400" dirty="0" smtClean="0"/>
              <a:t>Based on the six core values of the NHMRC ‘</a:t>
            </a:r>
            <a:r>
              <a:rPr lang="en-GB" sz="2400" dirty="0"/>
              <a:t>Values and </a:t>
            </a:r>
            <a:r>
              <a:rPr lang="en-GB" sz="2400" dirty="0" smtClean="0"/>
              <a:t>Ethics’ document:</a:t>
            </a:r>
          </a:p>
          <a:p>
            <a:pPr marL="0" indent="0">
              <a:buNone/>
            </a:pPr>
            <a:r>
              <a:rPr lang="en-GB" sz="2400" dirty="0" smtClean="0"/>
              <a:t>	Reciprocity, respect, equality, responsibility, survival 	and protection, spirit </a:t>
            </a:r>
            <a:r>
              <a:rPr lang="en-GB" sz="2400" dirty="0"/>
              <a:t>and </a:t>
            </a:r>
            <a:r>
              <a:rPr lang="en-GB" sz="2400" dirty="0" smtClean="0"/>
              <a:t>integrity</a:t>
            </a:r>
            <a:endParaRPr lang="en-US" sz="2400" dirty="0"/>
          </a:p>
          <a:p>
            <a:endParaRPr lang="en-GB" sz="2400" dirty="0" smtClean="0"/>
          </a:p>
          <a:p>
            <a:r>
              <a:rPr lang="en-GB" sz="2400" dirty="0" smtClean="0"/>
              <a:t>Reflects </a:t>
            </a:r>
            <a:r>
              <a:rPr lang="en-GB" sz="2400" dirty="0"/>
              <a:t>the requirements of key documents that must be addressed by applicants </a:t>
            </a:r>
            <a:r>
              <a:rPr lang="en-GB" sz="2400" dirty="0" smtClean="0"/>
              <a:t>by </a:t>
            </a:r>
            <a:r>
              <a:rPr lang="en-GB" sz="2400" dirty="0"/>
              <a:t>the ECU Human Research Ethics Committee or the Western Australian Aboriginal Health Ethics </a:t>
            </a:r>
            <a:r>
              <a:rPr lang="en-GB" sz="2400" dirty="0" smtClean="0"/>
              <a:t>Committee.</a:t>
            </a:r>
            <a:endParaRPr lang="en-AU" sz="2400" dirty="0"/>
          </a:p>
          <a:p>
            <a:endParaRPr lang="en-AU" sz="2400" dirty="0"/>
          </a:p>
          <a:p>
            <a:pPr marL="0" indent="0">
              <a:buNone/>
            </a:pPr>
            <a:r>
              <a:rPr lang="en-GB" sz="2400" dirty="0"/>
              <a:t> </a:t>
            </a:r>
            <a:endParaRPr lang="en-AU" sz="2400" dirty="0"/>
          </a:p>
          <a:p>
            <a:pPr marL="0" indent="0">
              <a:buNone/>
            </a:pPr>
            <a:r>
              <a:rPr lang="en-GB" sz="1400" dirty="0"/>
              <a:t> </a:t>
            </a:r>
            <a:endParaRPr lang="en-AU" sz="1400" dirty="0"/>
          </a:p>
          <a:p>
            <a:pPr marL="0" indent="0">
              <a:buNone/>
            </a:pPr>
            <a:r>
              <a:rPr lang="en-GB" dirty="0"/>
              <a:t> </a:t>
            </a:r>
            <a:endParaRPr lang="en-AU" dirty="0"/>
          </a:p>
          <a:p>
            <a:pPr marL="0" indent="0">
              <a:buNone/>
            </a:pPr>
            <a:r>
              <a:rPr lang="en-GB" dirty="0"/>
              <a:t> </a:t>
            </a:r>
            <a:endParaRPr lang="en-AU" dirty="0"/>
          </a:p>
          <a:p>
            <a:endParaRPr lang="en-US" dirty="0"/>
          </a:p>
          <a:p>
            <a:endParaRPr lang="en-US" dirty="0"/>
          </a:p>
        </p:txBody>
      </p:sp>
    </p:spTree>
    <p:extLst>
      <p:ext uri="{BB962C8B-B14F-4D97-AF65-F5344CB8AC3E}">
        <p14:creationId xmlns:p14="http://schemas.microsoft.com/office/powerpoint/2010/main" xmlns="" val="665142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ECU: ‘</a:t>
            </a:r>
            <a:r>
              <a:rPr lang="en-GB" sz="3600" dirty="0"/>
              <a:t>Aboriginal Research and Study Protocols’ </a:t>
            </a:r>
            <a:r>
              <a:rPr lang="en-US" sz="3600" dirty="0"/>
              <a:t>2012</a:t>
            </a:r>
          </a:p>
        </p:txBody>
      </p:sp>
      <p:sp>
        <p:nvSpPr>
          <p:cNvPr id="3" name="Content Placeholder 2"/>
          <p:cNvSpPr>
            <a:spLocks noGrp="1"/>
          </p:cNvSpPr>
          <p:nvPr>
            <p:ph idx="1"/>
          </p:nvPr>
        </p:nvSpPr>
        <p:spPr/>
        <p:txBody>
          <a:bodyPr/>
          <a:lstStyle/>
          <a:p>
            <a:pPr marL="0" indent="0">
              <a:buNone/>
            </a:pPr>
            <a:r>
              <a:rPr lang="en-GB" sz="1100" dirty="0"/>
              <a:t> </a:t>
            </a:r>
            <a:endParaRPr lang="en-AU" sz="2400" dirty="0"/>
          </a:p>
          <a:p>
            <a:pPr marL="0" indent="0">
              <a:buNone/>
            </a:pPr>
            <a:r>
              <a:rPr lang="en-AU" sz="2400" dirty="0" smtClean="0"/>
              <a:t>Consultation should:</a:t>
            </a:r>
          </a:p>
          <a:p>
            <a:pPr marL="0" indent="0">
              <a:buNone/>
            </a:pPr>
            <a:endParaRPr lang="en-AU" sz="2400" dirty="0"/>
          </a:p>
          <a:p>
            <a:pPr lvl="0"/>
            <a:r>
              <a:rPr lang="en-AU" sz="2400" dirty="0"/>
              <a:t>Seek people’s views about the proposed project, the nature of, and the suggested approach to be used</a:t>
            </a:r>
          </a:p>
          <a:p>
            <a:pPr lvl="0"/>
            <a:r>
              <a:rPr lang="en-AU" sz="2400" dirty="0"/>
              <a:t>Seek from the community what other issues they may want included in the methods </a:t>
            </a:r>
          </a:p>
          <a:p>
            <a:pPr lvl="0"/>
            <a:r>
              <a:rPr lang="en-AU" sz="2400" dirty="0"/>
              <a:t>Raise the issue of who will have ownership of and access to the results. </a:t>
            </a:r>
          </a:p>
          <a:p>
            <a:pPr marL="0" lvl="0" indent="0">
              <a:buNone/>
            </a:pPr>
            <a:endParaRPr lang="en-GB" sz="2400" dirty="0" smtClean="0"/>
          </a:p>
        </p:txBody>
      </p:sp>
    </p:spTree>
    <p:extLst>
      <p:ext uri="{BB962C8B-B14F-4D97-AF65-F5344CB8AC3E}">
        <p14:creationId xmlns:p14="http://schemas.microsoft.com/office/powerpoint/2010/main" xmlns="" val="1178172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ECU: ‘</a:t>
            </a:r>
            <a:r>
              <a:rPr lang="en-GB" sz="3600" dirty="0"/>
              <a:t>Aboriginal Research and Study Protocols’ </a:t>
            </a:r>
            <a:r>
              <a:rPr lang="en-US" sz="3600" dirty="0"/>
              <a:t>2012</a:t>
            </a:r>
          </a:p>
        </p:txBody>
      </p:sp>
      <p:sp>
        <p:nvSpPr>
          <p:cNvPr id="3" name="Content Placeholder 2"/>
          <p:cNvSpPr>
            <a:spLocks noGrp="1"/>
          </p:cNvSpPr>
          <p:nvPr>
            <p:ph idx="1"/>
          </p:nvPr>
        </p:nvSpPr>
        <p:spPr/>
        <p:txBody>
          <a:bodyPr/>
          <a:lstStyle/>
          <a:p>
            <a:pPr marL="0" indent="0">
              <a:buNone/>
            </a:pPr>
            <a:r>
              <a:rPr lang="en-GB" sz="1100" dirty="0"/>
              <a:t> </a:t>
            </a:r>
            <a:endParaRPr lang="en-AU" sz="2400" dirty="0"/>
          </a:p>
          <a:p>
            <a:pPr marL="0" indent="0">
              <a:buNone/>
            </a:pPr>
            <a:r>
              <a:rPr lang="en-AU" sz="2400" dirty="0" smtClean="0"/>
              <a:t>Consultation should:</a:t>
            </a:r>
            <a:endParaRPr lang="en-AU" sz="2400" dirty="0"/>
          </a:p>
          <a:p>
            <a:pPr lvl="0"/>
            <a:r>
              <a:rPr lang="en-AU" sz="2400" dirty="0" smtClean="0"/>
              <a:t>Explore the </a:t>
            </a:r>
            <a:r>
              <a:rPr lang="en-AU" sz="2400" dirty="0"/>
              <a:t>relevance of the project to Indigenous Australian people and communities. </a:t>
            </a:r>
          </a:p>
          <a:p>
            <a:pPr lvl="0"/>
            <a:r>
              <a:rPr lang="en-AU" sz="2400" dirty="0"/>
              <a:t>Establish how the outcomes will be disseminated to the community and participants</a:t>
            </a:r>
          </a:p>
          <a:p>
            <a:pPr lvl="0"/>
            <a:r>
              <a:rPr lang="en-AU" sz="2400" dirty="0"/>
              <a:t>Identify what benefits or returns the community wants from the process and whether these can or will be met by the outcomes.</a:t>
            </a:r>
          </a:p>
          <a:p>
            <a:pPr marL="0" lvl="0" indent="0">
              <a:buNone/>
            </a:pPr>
            <a:endParaRPr lang="en-GB" sz="2400" dirty="0" smtClean="0"/>
          </a:p>
        </p:txBody>
      </p:sp>
    </p:spTree>
    <p:extLst>
      <p:ext uri="{BB962C8B-B14F-4D97-AF65-F5344CB8AC3E}">
        <p14:creationId xmlns:p14="http://schemas.microsoft.com/office/powerpoint/2010/main" xmlns="" val="3521138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42350" cy="1000125"/>
          </a:xfrm>
        </p:spPr>
        <p:txBody>
          <a:bodyPr/>
          <a:lstStyle/>
          <a:p>
            <a:r>
              <a:rPr lang="en-AU" sz="3600" b="1" dirty="0" smtClean="0"/>
              <a:t/>
            </a:r>
            <a:br>
              <a:rPr lang="en-AU" sz="3600" b="1" dirty="0" smtClean="0"/>
            </a:br>
            <a:r>
              <a:rPr lang="en-AU" sz="3600" b="1" dirty="0" smtClean="0"/>
              <a:t>Protocols </a:t>
            </a:r>
            <a:r>
              <a:rPr lang="en-AU" sz="3600" b="1" dirty="0"/>
              <a:t>in practice</a:t>
            </a:r>
            <a:r>
              <a:rPr lang="en-AU" sz="3600" dirty="0"/>
              <a:t/>
            </a:r>
            <a:br>
              <a:rPr lang="en-AU" sz="3600" dirty="0"/>
            </a:br>
            <a:endParaRPr lang="en-US" sz="3600" dirty="0"/>
          </a:p>
        </p:txBody>
      </p:sp>
      <p:sp>
        <p:nvSpPr>
          <p:cNvPr id="3" name="Content Placeholder 2"/>
          <p:cNvSpPr>
            <a:spLocks noGrp="1"/>
          </p:cNvSpPr>
          <p:nvPr>
            <p:ph idx="1"/>
          </p:nvPr>
        </p:nvSpPr>
        <p:spPr/>
        <p:txBody>
          <a:bodyPr/>
          <a:lstStyle/>
          <a:p>
            <a:pPr marL="0" indent="0">
              <a:buNone/>
            </a:pPr>
            <a:r>
              <a:rPr lang="en-AU" sz="2400" dirty="0" smtClean="0"/>
              <a:t>Do </a:t>
            </a:r>
            <a:r>
              <a:rPr lang="en-AU" sz="2400" dirty="0"/>
              <a:t>you need to seek ethical approval?</a:t>
            </a:r>
          </a:p>
          <a:p>
            <a:pPr marL="0" indent="0">
              <a:buNone/>
            </a:pPr>
            <a:endParaRPr lang="en-AU" sz="2400" dirty="0" smtClean="0"/>
          </a:p>
          <a:p>
            <a:pPr marL="0" indent="0">
              <a:buNone/>
            </a:pPr>
            <a:r>
              <a:rPr lang="en-AU" sz="2400" dirty="0" smtClean="0"/>
              <a:t>Yes </a:t>
            </a:r>
            <a:r>
              <a:rPr lang="en-AU" sz="2400" dirty="0"/>
              <a:t>if the research involves Aboriginal people or any sphere of Aboriginality that has an impact on Aboriginal </a:t>
            </a:r>
            <a:r>
              <a:rPr lang="en-AU" sz="2400" dirty="0" err="1" smtClean="0"/>
              <a:t>peopl</a:t>
            </a:r>
            <a:r>
              <a:rPr lang="en-AU" sz="2400" dirty="0"/>
              <a:t> </a:t>
            </a:r>
          </a:p>
          <a:p>
            <a:pPr marL="0" indent="0">
              <a:buNone/>
            </a:pPr>
            <a:endParaRPr lang="en-AU" sz="2400" dirty="0" smtClean="0"/>
          </a:p>
          <a:p>
            <a:pPr marL="0" indent="0">
              <a:buNone/>
            </a:pPr>
            <a:r>
              <a:rPr lang="en-AU" sz="2400" dirty="0" smtClean="0"/>
              <a:t>Do </a:t>
            </a:r>
            <a:r>
              <a:rPr lang="en-AU" sz="2400" dirty="0"/>
              <a:t>these protocols make it harder to do research with Aboriginal people or to get approval for such?</a:t>
            </a:r>
          </a:p>
          <a:p>
            <a:pPr marL="0" indent="0">
              <a:buNone/>
            </a:pPr>
            <a:endParaRPr lang="en-AU" sz="2400" dirty="0" smtClean="0"/>
          </a:p>
          <a:p>
            <a:pPr marL="0" indent="0">
              <a:buNone/>
            </a:pPr>
            <a:r>
              <a:rPr lang="en-AU" sz="2400" dirty="0" smtClean="0"/>
              <a:t>No </a:t>
            </a:r>
            <a:r>
              <a:rPr lang="en-AU" sz="2400" dirty="0"/>
              <a:t>the protocols and allied documents are intended to support the research process and to ensure it is done with rigour and respect.</a:t>
            </a:r>
          </a:p>
          <a:p>
            <a:pPr marL="0" indent="0">
              <a:buNone/>
            </a:pPr>
            <a:r>
              <a:rPr lang="en-AU" sz="2400" dirty="0"/>
              <a:t> </a:t>
            </a:r>
          </a:p>
          <a:p>
            <a:pPr marL="0" indent="0">
              <a:buNone/>
            </a:pPr>
            <a:endParaRPr lang="en-US" sz="2400" dirty="0"/>
          </a:p>
        </p:txBody>
      </p:sp>
    </p:spTree>
    <p:extLst>
      <p:ext uri="{BB962C8B-B14F-4D97-AF65-F5344CB8AC3E}">
        <p14:creationId xmlns:p14="http://schemas.microsoft.com/office/powerpoint/2010/main" xmlns="" val="1430907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Narrow" pitchFamily="-65" charset="0"/>
              </a:rPr>
              <a:t>What are ethics?</a:t>
            </a:r>
            <a:endParaRPr lang="en-US" dirty="0"/>
          </a:p>
        </p:txBody>
      </p:sp>
      <p:sp>
        <p:nvSpPr>
          <p:cNvPr id="3" name="Content Placeholder 2"/>
          <p:cNvSpPr>
            <a:spLocks noGrp="1"/>
          </p:cNvSpPr>
          <p:nvPr>
            <p:ph idx="1"/>
          </p:nvPr>
        </p:nvSpPr>
        <p:spPr>
          <a:xfrm>
            <a:off x="107504" y="1988840"/>
            <a:ext cx="8642350" cy="4681537"/>
          </a:xfrm>
        </p:spPr>
        <p:txBody>
          <a:bodyPr/>
          <a:lstStyle/>
          <a:p>
            <a:pPr marL="0" indent="0">
              <a:buNone/>
            </a:pPr>
            <a:endParaRPr lang="en-GB" sz="2800" dirty="0"/>
          </a:p>
          <a:p>
            <a:pPr marL="0" indent="0">
              <a:buNone/>
            </a:pPr>
            <a:r>
              <a:rPr lang="en-GB" sz="2800" dirty="0"/>
              <a:t>‘Ethics: </a:t>
            </a:r>
            <a:r>
              <a:rPr lang="en-GB" sz="2800" i="1" dirty="0"/>
              <a:t> The concepts of right and wrong, justice and injustice, virtue and vice, good and bad, and activities to which these concepts apply’</a:t>
            </a:r>
            <a:r>
              <a:rPr lang="en-GB" sz="2800" i="1" dirty="0" smtClean="0"/>
              <a:t>.</a:t>
            </a:r>
          </a:p>
          <a:p>
            <a:pPr marL="0" indent="0">
              <a:buNone/>
            </a:pPr>
            <a:endParaRPr lang="en-AU" sz="2800" i="1" dirty="0"/>
          </a:p>
          <a:p>
            <a:pPr marL="0" indent="0">
              <a:buNone/>
            </a:pPr>
            <a:r>
              <a:rPr lang="en-GB" sz="2800" i="1" dirty="0" smtClean="0"/>
              <a:t>“</a:t>
            </a:r>
            <a:r>
              <a:rPr lang="en-GB" sz="2800" i="1" dirty="0"/>
              <a:t>…‘ethical conduct’ is more than simply doing the right thing</a:t>
            </a:r>
            <a:r>
              <a:rPr lang="en-GB" sz="2800" i="1" dirty="0" smtClean="0"/>
              <a:t>. It </a:t>
            </a:r>
            <a:r>
              <a:rPr lang="en-GB" sz="2800" i="1" dirty="0"/>
              <a:t>involves acting in the right spirit</a:t>
            </a:r>
            <a:r>
              <a:rPr lang="en-GB" sz="2800" dirty="0"/>
              <a:t>.” </a:t>
            </a:r>
            <a:endParaRPr lang="en-AU" sz="2800" dirty="0"/>
          </a:p>
          <a:p>
            <a:pPr marL="0" indent="0">
              <a:buNone/>
            </a:pPr>
            <a:r>
              <a:rPr lang="en-US" dirty="0"/>
              <a:t> </a:t>
            </a:r>
            <a:endParaRPr lang="en-US" sz="2400" dirty="0" smtClean="0"/>
          </a:p>
          <a:p>
            <a:pPr marL="0" indent="0">
              <a:buNone/>
            </a:pPr>
            <a:r>
              <a:rPr lang="en-US" sz="1400" dirty="0" smtClean="0"/>
              <a:t>NHMRC </a:t>
            </a:r>
            <a:r>
              <a:rPr lang="en-US" sz="1400" dirty="0"/>
              <a:t>National Statement on Ethical Conduct in Research Involving Humans. Canberra AGPS: 2007 </a:t>
            </a:r>
            <a:r>
              <a:rPr lang="en-US" sz="1400" dirty="0" smtClean="0"/>
              <a:t>pages 100 &amp; </a:t>
            </a:r>
            <a:r>
              <a:rPr lang="en-AU" sz="1400" dirty="0" smtClean="0"/>
              <a:t>3</a:t>
            </a:r>
            <a:endParaRPr lang="en-AU" sz="1400" dirty="0"/>
          </a:p>
          <a:p>
            <a:endParaRPr lang="en-US" dirty="0"/>
          </a:p>
        </p:txBody>
      </p:sp>
    </p:spTree>
    <p:extLst>
      <p:ext uri="{BB962C8B-B14F-4D97-AF65-F5344CB8AC3E}">
        <p14:creationId xmlns:p14="http://schemas.microsoft.com/office/powerpoint/2010/main" xmlns="" val="1606054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Start up</a:t>
            </a:r>
            <a:endParaRPr lang="en-US" dirty="0"/>
          </a:p>
        </p:txBody>
      </p:sp>
      <p:sp>
        <p:nvSpPr>
          <p:cNvPr id="3" name="Content Placeholder 2"/>
          <p:cNvSpPr>
            <a:spLocks noGrp="1"/>
          </p:cNvSpPr>
          <p:nvPr>
            <p:ph idx="1"/>
          </p:nvPr>
        </p:nvSpPr>
        <p:spPr/>
        <p:txBody>
          <a:bodyPr/>
          <a:lstStyle/>
          <a:p>
            <a:pPr marL="0" indent="0">
              <a:buNone/>
            </a:pPr>
            <a:r>
              <a:rPr lang="en-AU" sz="2400" dirty="0" smtClean="0"/>
              <a:t>Student </a:t>
            </a:r>
            <a:r>
              <a:rPr lang="en-AU" sz="2400" dirty="0"/>
              <a:t>- contact </a:t>
            </a:r>
            <a:r>
              <a:rPr lang="en-AU" sz="2400" dirty="0" smtClean="0"/>
              <a:t>supervisor        Staff </a:t>
            </a:r>
            <a:r>
              <a:rPr lang="en-AU" sz="2400" dirty="0"/>
              <a:t>- contact ORI</a:t>
            </a:r>
          </a:p>
          <a:p>
            <a:pPr marL="0" indent="0">
              <a:buNone/>
            </a:pPr>
            <a:r>
              <a:rPr lang="en-AU" sz="2400" dirty="0" smtClean="0"/>
              <a:t>All read</a:t>
            </a:r>
            <a:endParaRPr lang="en-AU" sz="2400" dirty="0"/>
          </a:p>
          <a:p>
            <a:pPr lvl="0"/>
            <a:r>
              <a:rPr lang="en-AU" sz="2400" dirty="0"/>
              <a:t>Instructions on applying for ethical approval at ECU </a:t>
            </a:r>
            <a:r>
              <a:rPr lang="en-AU" sz="2400" u="sng" dirty="0">
                <a:hlinkClick r:id="rId2"/>
              </a:rPr>
              <a:t>www.ecu.edu.au/GPPS/ethics</a:t>
            </a:r>
            <a:r>
              <a:rPr lang="en-AU" sz="2400" dirty="0"/>
              <a:t>. </a:t>
            </a:r>
          </a:p>
          <a:p>
            <a:pPr lvl="0"/>
            <a:r>
              <a:rPr lang="en-AU" sz="2400" dirty="0"/>
              <a:t>National Statement on Ethical Conduct in Human Research</a:t>
            </a:r>
            <a:r>
              <a:rPr lang="en-AU" sz="2400" i="1" dirty="0"/>
              <a:t> (NHMRC, 2007)</a:t>
            </a:r>
            <a:endParaRPr lang="en-AU" sz="2400" dirty="0"/>
          </a:p>
          <a:p>
            <a:pPr lvl="0"/>
            <a:r>
              <a:rPr lang="en-AU" sz="2400" dirty="0"/>
              <a:t>Australian Code for the Responsible Conduct of Research</a:t>
            </a:r>
            <a:r>
              <a:rPr lang="en-AU" sz="2400" i="1" dirty="0"/>
              <a:t> (NHMRC, 2007)</a:t>
            </a:r>
            <a:endParaRPr lang="en-AU" sz="2400" dirty="0"/>
          </a:p>
          <a:p>
            <a:pPr lvl="0"/>
            <a:r>
              <a:rPr lang="en-AU" sz="2400" dirty="0"/>
              <a:t>Guidelines for Ethical Conduct in Aboriginal and Torres Strait Islander Health</a:t>
            </a:r>
            <a:r>
              <a:rPr lang="en-AU" sz="2400" i="1" dirty="0"/>
              <a:t> (NHMRC, 2003) </a:t>
            </a:r>
            <a:endParaRPr lang="en-AU" sz="2400" dirty="0"/>
          </a:p>
          <a:p>
            <a:pPr lvl="0"/>
            <a:r>
              <a:rPr lang="en-GB" sz="2400" dirty="0"/>
              <a:t>Aboriginal Research and Study Protocols (ECU 2012)</a:t>
            </a:r>
            <a:endParaRPr lang="en-AU" sz="2400" dirty="0"/>
          </a:p>
          <a:p>
            <a:pPr marL="0" indent="0">
              <a:buNone/>
            </a:pPr>
            <a:endParaRPr lang="en-US" sz="2400" dirty="0"/>
          </a:p>
        </p:txBody>
      </p:sp>
    </p:spTree>
    <p:extLst>
      <p:ext uri="{BB962C8B-B14F-4D97-AF65-F5344CB8AC3E}">
        <p14:creationId xmlns:p14="http://schemas.microsoft.com/office/powerpoint/2010/main" xmlns="" val="2124042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a:t>
            </a:r>
            <a:endParaRPr lang="en-US" dirty="0"/>
          </a:p>
        </p:txBody>
      </p:sp>
      <p:sp>
        <p:nvSpPr>
          <p:cNvPr id="3" name="Content Placeholder 2"/>
          <p:cNvSpPr>
            <a:spLocks noGrp="1"/>
          </p:cNvSpPr>
          <p:nvPr>
            <p:ph idx="1"/>
          </p:nvPr>
        </p:nvSpPr>
        <p:spPr/>
        <p:txBody>
          <a:bodyPr/>
          <a:lstStyle/>
          <a:p>
            <a:pPr marL="0" indent="0">
              <a:buNone/>
            </a:pPr>
            <a:r>
              <a:rPr lang="en-AU" dirty="0" smtClean="0"/>
              <a:t>Researcher and participants use </a:t>
            </a:r>
            <a:r>
              <a:rPr lang="en-AU" dirty="0"/>
              <a:t>practical plain English </a:t>
            </a:r>
            <a:r>
              <a:rPr lang="en-AU" dirty="0" smtClean="0"/>
              <a:t>guide: </a:t>
            </a:r>
          </a:p>
          <a:p>
            <a:pPr marL="0" indent="0">
              <a:buNone/>
            </a:pPr>
            <a:endParaRPr lang="en-AU" dirty="0"/>
          </a:p>
          <a:p>
            <a:pPr marL="0" indent="0">
              <a:buNone/>
            </a:pPr>
            <a:r>
              <a:rPr lang="en-AU" i="1" dirty="0"/>
              <a:t>Keeping Research on Track: A guide for Aboriginal and Torres Strait Islander peoples about health research ethics (NHMRC, 2005</a:t>
            </a:r>
            <a:r>
              <a:rPr lang="en-AU" i="1" dirty="0" smtClean="0"/>
              <a:t>)</a:t>
            </a:r>
          </a:p>
          <a:p>
            <a:pPr marL="0" indent="0">
              <a:buNone/>
            </a:pPr>
            <a:endParaRPr lang="en-US" dirty="0"/>
          </a:p>
        </p:txBody>
      </p:sp>
    </p:spTree>
    <p:extLst>
      <p:ext uri="{BB962C8B-B14F-4D97-AF65-F5344CB8AC3E}">
        <p14:creationId xmlns:p14="http://schemas.microsoft.com/office/powerpoint/2010/main" xmlns="" val="3587882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a:t>
            </a:r>
            <a:endParaRPr lang="en-US" dirty="0"/>
          </a:p>
        </p:txBody>
      </p:sp>
      <p:sp>
        <p:nvSpPr>
          <p:cNvPr id="3" name="Content Placeholder 2"/>
          <p:cNvSpPr>
            <a:spLocks noGrp="1"/>
          </p:cNvSpPr>
          <p:nvPr>
            <p:ph idx="1"/>
          </p:nvPr>
        </p:nvSpPr>
        <p:spPr/>
        <p:txBody>
          <a:bodyPr/>
          <a:lstStyle/>
          <a:p>
            <a:pPr marL="0" indent="0">
              <a:buNone/>
            </a:pPr>
            <a:r>
              <a:rPr lang="en-AU" i="1" dirty="0"/>
              <a:t>Writing up Indigenous Research: authorship, copyright and Indigenous knowledge systems</a:t>
            </a:r>
          </a:p>
          <a:p>
            <a:pPr marL="0" indent="0">
              <a:buNone/>
            </a:pPr>
            <a:r>
              <a:rPr lang="en-AU" i="1" dirty="0"/>
              <a:t>Terri </a:t>
            </a:r>
            <a:r>
              <a:rPr lang="en-AU" i="1" dirty="0" err="1"/>
              <a:t>Janke</a:t>
            </a:r>
            <a:r>
              <a:rPr lang="en-AU" i="1" dirty="0"/>
              <a:t> </a:t>
            </a:r>
            <a:endParaRPr lang="en-AU" dirty="0"/>
          </a:p>
          <a:p>
            <a:pPr marL="0" indent="0">
              <a:buNone/>
            </a:pPr>
            <a:endParaRPr lang="en-AU" dirty="0"/>
          </a:p>
          <a:p>
            <a:pPr marL="0" indent="0">
              <a:buNone/>
            </a:pPr>
            <a:r>
              <a:rPr lang="en-AU" dirty="0" smtClean="0"/>
              <a:t>At any time come </a:t>
            </a:r>
            <a:r>
              <a:rPr lang="en-AU" dirty="0"/>
              <a:t>to </a:t>
            </a:r>
            <a:r>
              <a:rPr lang="en-GB" dirty="0" err="1"/>
              <a:t>Kurongkurl</a:t>
            </a:r>
            <a:r>
              <a:rPr lang="en-GB" dirty="0"/>
              <a:t> </a:t>
            </a:r>
            <a:r>
              <a:rPr lang="en-GB" dirty="0" err="1"/>
              <a:t>Katitjin</a:t>
            </a:r>
            <a:r>
              <a:rPr lang="en-GB" dirty="0"/>
              <a:t> for advice if you have a specific problem</a:t>
            </a:r>
            <a:endParaRPr lang="en-AU" dirty="0"/>
          </a:p>
        </p:txBody>
      </p:sp>
    </p:spTree>
    <p:extLst>
      <p:ext uri="{BB962C8B-B14F-4D97-AF65-F5344CB8AC3E}">
        <p14:creationId xmlns:p14="http://schemas.microsoft.com/office/powerpoint/2010/main" xmlns="" val="2461157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Narrow" pitchFamily="-65" charset="0"/>
              </a:rPr>
              <a:t>Acting in the Right Spirit</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Thank you for your attention</a:t>
            </a:r>
          </a:p>
          <a:p>
            <a:pPr marL="0" indent="0" algn="ctr">
              <a:buNone/>
            </a:pPr>
            <a:endParaRPr lang="en-US" dirty="0"/>
          </a:p>
          <a:p>
            <a:pPr marL="0" indent="0" algn="ctr">
              <a:buNone/>
            </a:pPr>
            <a:r>
              <a:rPr lang="en-US" dirty="0" smtClean="0"/>
              <a:t>Any questions?</a:t>
            </a:r>
            <a:endParaRPr lang="en-US" dirty="0"/>
          </a:p>
        </p:txBody>
      </p:sp>
    </p:spTree>
    <p:extLst>
      <p:ext uri="{BB962C8B-B14F-4D97-AF65-F5344CB8AC3E}">
        <p14:creationId xmlns:p14="http://schemas.microsoft.com/office/powerpoint/2010/main" xmlns="" val="2466528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Why are ethical codes for human research needed?</a:t>
            </a:r>
            <a:endParaRPr lang="en-US" sz="3600" dirty="0"/>
          </a:p>
        </p:txBody>
      </p:sp>
      <p:sp>
        <p:nvSpPr>
          <p:cNvPr id="3" name="Content Placeholder 2"/>
          <p:cNvSpPr>
            <a:spLocks noGrp="1"/>
          </p:cNvSpPr>
          <p:nvPr>
            <p:ph idx="1"/>
          </p:nvPr>
        </p:nvSpPr>
        <p:spPr/>
        <p:txBody>
          <a:bodyPr/>
          <a:lstStyle/>
          <a:p>
            <a:r>
              <a:rPr lang="en-GB" sz="2800" dirty="0" smtClean="0"/>
              <a:t>WW2 Nazi’s horrific experiments on humans.</a:t>
            </a:r>
          </a:p>
          <a:p>
            <a:r>
              <a:rPr lang="en-GB" sz="2800" dirty="0" smtClean="0"/>
              <a:t>USA 1932-1972 </a:t>
            </a:r>
            <a:r>
              <a:rPr lang="en-GB" sz="2800" dirty="0" err="1" smtClean="0"/>
              <a:t>Tuskagee</a:t>
            </a:r>
            <a:r>
              <a:rPr lang="en-GB" sz="2800" dirty="0" smtClean="0"/>
              <a:t> Study </a:t>
            </a:r>
            <a:r>
              <a:rPr lang="en-GB" sz="2800" dirty="0"/>
              <a:t>involving the effects of untreated syphilis on poor African/</a:t>
            </a:r>
            <a:r>
              <a:rPr lang="en-GB" sz="2800" dirty="0" smtClean="0"/>
              <a:t>Americans.</a:t>
            </a:r>
          </a:p>
          <a:p>
            <a:r>
              <a:rPr lang="en-GB" sz="2800" dirty="0" smtClean="0"/>
              <a:t>WW2 Australia tested chemical and biological weapons tested on soldiers.</a:t>
            </a:r>
          </a:p>
          <a:p>
            <a:pPr marL="0" indent="0">
              <a:buNone/>
            </a:pPr>
            <a:endParaRPr lang="en-GB" dirty="0" smtClean="0"/>
          </a:p>
          <a:p>
            <a:pPr marL="0" indent="0">
              <a:buNone/>
            </a:pPr>
            <a:r>
              <a:rPr lang="en-GB" dirty="0"/>
              <a:t> </a:t>
            </a:r>
            <a:r>
              <a:rPr lang="en-GB" dirty="0" smtClean="0"/>
              <a:t>                 Had </a:t>
            </a:r>
            <a:r>
              <a:rPr lang="en-GB" dirty="0"/>
              <a:t>been </a:t>
            </a:r>
            <a:r>
              <a:rPr lang="en-GB" dirty="0" smtClean="0"/>
              <a:t>not </a:t>
            </a:r>
            <a:r>
              <a:rPr lang="en-GB" dirty="0"/>
              <a:t>breaking any </a:t>
            </a:r>
            <a:r>
              <a:rPr lang="en-GB" dirty="0" smtClean="0"/>
              <a:t>rules! </a:t>
            </a:r>
            <a:endParaRPr lang="en-AU" dirty="0"/>
          </a:p>
        </p:txBody>
      </p:sp>
    </p:spTree>
    <p:extLst>
      <p:ext uri="{BB962C8B-B14F-4D97-AF65-F5344CB8AC3E}">
        <p14:creationId xmlns:p14="http://schemas.microsoft.com/office/powerpoint/2010/main" xmlns="" val="3588357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Guinea Pigs</a:t>
            </a:r>
            <a:endParaRPr lang="en-US" dirty="0"/>
          </a:p>
        </p:txBody>
      </p:sp>
      <p:pic>
        <p:nvPicPr>
          <p:cNvPr id="4" name="Content Placeholder 3"/>
          <p:cNvPicPr>
            <a:picLocks noGrp="1" noChangeAspect="1"/>
          </p:cNvPicPr>
          <p:nvPr>
            <p:ph idx="1"/>
          </p:nvPr>
        </p:nvPicPr>
        <p:blipFill>
          <a:blip r:embed="rId2"/>
          <a:srcRect t="11307" b="11307"/>
          <a:stretch>
            <a:fillRect/>
          </a:stretch>
        </p:blipFill>
        <p:spPr>
          <a:xfrm>
            <a:off x="5613370" y="2996952"/>
            <a:ext cx="3323260" cy="1800200"/>
          </a:xfrm>
        </p:spPr>
      </p:pic>
      <p:pic>
        <p:nvPicPr>
          <p:cNvPr id="5" name="Picture 4"/>
          <p:cNvPicPr>
            <a:picLocks noChangeAspect="1"/>
          </p:cNvPicPr>
          <p:nvPr/>
        </p:nvPicPr>
        <p:blipFill>
          <a:blip r:embed="rId3"/>
          <a:stretch>
            <a:fillRect/>
          </a:stretch>
        </p:blipFill>
        <p:spPr>
          <a:xfrm>
            <a:off x="179512" y="1916832"/>
            <a:ext cx="2695821" cy="1800200"/>
          </a:xfrm>
          <a:prstGeom prst="rect">
            <a:avLst/>
          </a:prstGeom>
        </p:spPr>
      </p:pic>
      <p:pic>
        <p:nvPicPr>
          <p:cNvPr id="6" name="Picture 5"/>
          <p:cNvPicPr>
            <a:picLocks noChangeAspect="1"/>
          </p:cNvPicPr>
          <p:nvPr/>
        </p:nvPicPr>
        <p:blipFill>
          <a:blip r:embed="rId4"/>
          <a:stretch>
            <a:fillRect/>
          </a:stretch>
        </p:blipFill>
        <p:spPr>
          <a:xfrm>
            <a:off x="179512" y="4509120"/>
            <a:ext cx="2448272" cy="1840545"/>
          </a:xfrm>
          <a:prstGeom prst="rect">
            <a:avLst/>
          </a:prstGeom>
        </p:spPr>
      </p:pic>
      <p:sp>
        <p:nvSpPr>
          <p:cNvPr id="7" name="TextBox 6"/>
          <p:cNvSpPr txBox="1"/>
          <p:nvPr/>
        </p:nvSpPr>
        <p:spPr>
          <a:xfrm>
            <a:off x="3131840" y="1988840"/>
            <a:ext cx="3024336" cy="369332"/>
          </a:xfrm>
          <a:prstGeom prst="rect">
            <a:avLst/>
          </a:prstGeom>
          <a:noFill/>
        </p:spPr>
        <p:txBody>
          <a:bodyPr wrap="square" rtlCol="0">
            <a:spAutoFit/>
          </a:bodyPr>
          <a:lstStyle/>
          <a:p>
            <a:r>
              <a:rPr lang="en-US" dirty="0" smtClean="0"/>
              <a:t>Dachau, Germany 1943</a:t>
            </a:r>
            <a:endParaRPr lang="en-US" dirty="0"/>
          </a:p>
        </p:txBody>
      </p:sp>
      <p:sp>
        <p:nvSpPr>
          <p:cNvPr id="8" name="TextBox 7"/>
          <p:cNvSpPr txBox="1"/>
          <p:nvPr/>
        </p:nvSpPr>
        <p:spPr>
          <a:xfrm>
            <a:off x="2555776" y="3717032"/>
            <a:ext cx="2952328" cy="369332"/>
          </a:xfrm>
          <a:prstGeom prst="rect">
            <a:avLst/>
          </a:prstGeom>
          <a:noFill/>
        </p:spPr>
        <p:txBody>
          <a:bodyPr wrap="square" rtlCol="0">
            <a:spAutoFit/>
          </a:bodyPr>
          <a:lstStyle/>
          <a:p>
            <a:r>
              <a:rPr lang="en-US" dirty="0" smtClean="0"/>
              <a:t>     Tuskegee USA 1932-72</a:t>
            </a:r>
            <a:endParaRPr lang="en-US" dirty="0"/>
          </a:p>
        </p:txBody>
      </p:sp>
      <p:sp>
        <p:nvSpPr>
          <p:cNvPr id="9" name="TextBox 8"/>
          <p:cNvSpPr txBox="1"/>
          <p:nvPr/>
        </p:nvSpPr>
        <p:spPr>
          <a:xfrm>
            <a:off x="2627784" y="5301208"/>
            <a:ext cx="4104456" cy="369332"/>
          </a:xfrm>
          <a:prstGeom prst="rect">
            <a:avLst/>
          </a:prstGeom>
          <a:noFill/>
        </p:spPr>
        <p:txBody>
          <a:bodyPr wrap="square" rtlCol="0">
            <a:spAutoFit/>
          </a:bodyPr>
          <a:lstStyle/>
          <a:p>
            <a:r>
              <a:rPr lang="en-US" dirty="0" smtClean="0"/>
              <a:t>North Brook Island, Australia 1944</a:t>
            </a:r>
            <a:endParaRPr lang="en-US" dirty="0"/>
          </a:p>
        </p:txBody>
      </p:sp>
    </p:spTree>
    <p:extLst>
      <p:ext uri="{BB962C8B-B14F-4D97-AF65-F5344CB8AC3E}">
        <p14:creationId xmlns:p14="http://schemas.microsoft.com/office/powerpoint/2010/main" xmlns="" val="614018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Nuremberg </a:t>
            </a:r>
            <a:r>
              <a:rPr lang="en-GB" dirty="0" smtClean="0"/>
              <a:t>Code 1949</a:t>
            </a:r>
            <a:endParaRPr lang="en-US" dirty="0"/>
          </a:p>
        </p:txBody>
      </p:sp>
      <p:sp>
        <p:nvSpPr>
          <p:cNvPr id="3" name="Content Placeholder 2"/>
          <p:cNvSpPr>
            <a:spLocks noGrp="1"/>
          </p:cNvSpPr>
          <p:nvPr>
            <p:ph idx="1"/>
          </p:nvPr>
        </p:nvSpPr>
        <p:spPr>
          <a:xfrm>
            <a:off x="250825" y="1916113"/>
            <a:ext cx="8642350" cy="4825255"/>
          </a:xfrm>
        </p:spPr>
        <p:txBody>
          <a:bodyPr/>
          <a:lstStyle/>
          <a:p>
            <a:pPr marL="0" indent="0">
              <a:buNone/>
            </a:pPr>
            <a:r>
              <a:rPr lang="en-GB" dirty="0"/>
              <a:t>T</a:t>
            </a:r>
            <a:r>
              <a:rPr lang="en-GB" dirty="0" smtClean="0"/>
              <a:t>en </a:t>
            </a:r>
            <a:r>
              <a:rPr lang="en-GB" dirty="0"/>
              <a:t>point code the principles of which </a:t>
            </a:r>
            <a:r>
              <a:rPr lang="en-GB" dirty="0" smtClean="0"/>
              <a:t>concerned the:</a:t>
            </a:r>
            <a:endParaRPr lang="en-AU" dirty="0"/>
          </a:p>
          <a:p>
            <a:pPr marL="0" indent="0">
              <a:buNone/>
            </a:pPr>
            <a:endParaRPr lang="en-AU" dirty="0"/>
          </a:p>
          <a:p>
            <a:pPr marL="0" indent="0">
              <a:buNone/>
            </a:pPr>
            <a:r>
              <a:rPr lang="en-GB" dirty="0" smtClean="0"/>
              <a:t>Participant</a:t>
            </a:r>
          </a:p>
          <a:p>
            <a:pPr marL="0" indent="0">
              <a:buNone/>
            </a:pPr>
            <a:r>
              <a:rPr lang="en-GB" dirty="0" smtClean="0"/>
              <a:t>		Researcher </a:t>
            </a:r>
            <a:endParaRPr lang="en-AU" dirty="0" smtClean="0"/>
          </a:p>
          <a:p>
            <a:pPr marL="0" lvl="0" indent="0">
              <a:buNone/>
            </a:pPr>
            <a:r>
              <a:rPr lang="en-GB" dirty="0" smtClean="0"/>
              <a:t>				Research</a:t>
            </a:r>
            <a:endParaRPr lang="en-US" dirty="0"/>
          </a:p>
        </p:txBody>
      </p:sp>
    </p:spTree>
    <p:extLst>
      <p:ext uri="{BB962C8B-B14F-4D97-AF65-F5344CB8AC3E}">
        <p14:creationId xmlns:p14="http://schemas.microsoft.com/office/powerpoint/2010/main" xmlns="" val="3693204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Nuremberg Code 1949</a:t>
            </a:r>
            <a:endParaRPr lang="en-US" dirty="0"/>
          </a:p>
        </p:txBody>
      </p:sp>
      <p:sp>
        <p:nvSpPr>
          <p:cNvPr id="3" name="Content Placeholder 2"/>
          <p:cNvSpPr>
            <a:spLocks noGrp="1"/>
          </p:cNvSpPr>
          <p:nvPr>
            <p:ph idx="1"/>
          </p:nvPr>
        </p:nvSpPr>
        <p:spPr/>
        <p:txBody>
          <a:bodyPr/>
          <a:lstStyle/>
          <a:p>
            <a:endParaRPr lang="en-GB" sz="2800" dirty="0" smtClean="0"/>
          </a:p>
          <a:p>
            <a:r>
              <a:rPr lang="en-GB" sz="2800" dirty="0" smtClean="0"/>
              <a:t>Premised </a:t>
            </a:r>
            <a:r>
              <a:rPr lang="en-GB" sz="2800" dirty="0"/>
              <a:t>on the primacy of individual </a:t>
            </a:r>
            <a:r>
              <a:rPr lang="en-GB" sz="2800" dirty="0" smtClean="0"/>
              <a:t>autonomy.</a:t>
            </a:r>
          </a:p>
          <a:p>
            <a:r>
              <a:rPr lang="en-GB" sz="2800" dirty="0" smtClean="0"/>
              <a:t>Focused </a:t>
            </a:r>
            <a:r>
              <a:rPr lang="en-GB" sz="2800" dirty="0"/>
              <a:t>on the three elements of researcher, participant and </a:t>
            </a:r>
            <a:r>
              <a:rPr lang="en-GB" sz="2800" dirty="0" smtClean="0"/>
              <a:t>experiment.</a:t>
            </a:r>
            <a:r>
              <a:rPr lang="en-AU" sz="2800" dirty="0" smtClean="0"/>
              <a:t> </a:t>
            </a:r>
          </a:p>
          <a:p>
            <a:r>
              <a:rPr lang="en-AU" sz="2800" dirty="0" smtClean="0"/>
              <a:t>Code did not include research bodies or institutions.</a:t>
            </a:r>
            <a:endParaRPr lang="en-US" sz="2800" dirty="0"/>
          </a:p>
        </p:txBody>
      </p:sp>
    </p:spTree>
    <p:extLst>
      <p:ext uri="{BB962C8B-B14F-4D97-AF65-F5344CB8AC3E}">
        <p14:creationId xmlns:p14="http://schemas.microsoft.com/office/powerpoint/2010/main" xmlns="" val="3744200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National Health and </a:t>
            </a:r>
            <a:r>
              <a:rPr lang="en-GB" sz="3600" dirty="0" smtClean="0"/>
              <a:t/>
            </a:r>
            <a:br>
              <a:rPr lang="en-GB" sz="3600" dirty="0" smtClean="0"/>
            </a:br>
            <a:r>
              <a:rPr lang="en-GB" sz="3600" dirty="0" smtClean="0"/>
              <a:t>Medical </a:t>
            </a:r>
            <a:r>
              <a:rPr lang="en-GB" sz="3600" dirty="0"/>
              <a:t>Research </a:t>
            </a:r>
            <a:r>
              <a:rPr lang="en-GB" sz="3600" dirty="0" smtClean="0"/>
              <a:t>Council 1997</a:t>
            </a:r>
            <a:endParaRPr lang="en-US" sz="3600" dirty="0"/>
          </a:p>
        </p:txBody>
      </p:sp>
      <p:sp>
        <p:nvSpPr>
          <p:cNvPr id="3" name="Content Placeholder 2"/>
          <p:cNvSpPr>
            <a:spLocks noGrp="1"/>
          </p:cNvSpPr>
          <p:nvPr>
            <p:ph idx="1"/>
          </p:nvPr>
        </p:nvSpPr>
        <p:spPr/>
        <p:txBody>
          <a:bodyPr/>
          <a:lstStyle/>
          <a:p>
            <a:r>
              <a:rPr lang="en-GB" sz="2800" dirty="0" smtClean="0"/>
              <a:t>NHMRC </a:t>
            </a:r>
          </a:p>
          <a:p>
            <a:r>
              <a:rPr lang="en-GB" sz="2800" dirty="0" smtClean="0"/>
              <a:t>Australian </a:t>
            </a:r>
            <a:r>
              <a:rPr lang="en-GB" sz="2800" dirty="0"/>
              <a:t>Research Council </a:t>
            </a:r>
            <a:endParaRPr lang="en-GB" sz="2800" dirty="0" smtClean="0"/>
          </a:p>
          <a:p>
            <a:r>
              <a:rPr lang="en-GB" sz="2800" dirty="0" smtClean="0"/>
              <a:t>Australian </a:t>
            </a:r>
            <a:r>
              <a:rPr lang="en-GB" sz="2800" dirty="0"/>
              <a:t>Vice-Chancellors’ Committee </a:t>
            </a:r>
            <a:endParaRPr lang="en-GB" sz="2800" dirty="0" smtClean="0"/>
          </a:p>
          <a:p>
            <a:pPr marL="0" indent="0">
              <a:buNone/>
            </a:pPr>
            <a:endParaRPr lang="en-GB" sz="2400" dirty="0" smtClean="0"/>
          </a:p>
          <a:p>
            <a:pPr marL="0" indent="0">
              <a:buNone/>
            </a:pPr>
            <a:r>
              <a:rPr lang="en-GB" sz="2400" dirty="0" smtClean="0"/>
              <a:t>Together </a:t>
            </a:r>
            <a:r>
              <a:rPr lang="en-GB" sz="2400" dirty="0"/>
              <a:t>made a statement on ethical conduct in research involving humans and in doing so established a code of ethics for human research in Australia.  </a:t>
            </a:r>
            <a:endParaRPr lang="en-AU" sz="2400" dirty="0"/>
          </a:p>
          <a:p>
            <a:endParaRPr lang="en-US" dirty="0"/>
          </a:p>
        </p:txBody>
      </p:sp>
    </p:spTree>
    <p:extLst>
      <p:ext uri="{BB962C8B-B14F-4D97-AF65-F5344CB8AC3E}">
        <p14:creationId xmlns:p14="http://schemas.microsoft.com/office/powerpoint/2010/main" xmlns="" val="235470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National Health and </a:t>
            </a:r>
            <a:br>
              <a:rPr lang="en-GB" sz="3600" dirty="0"/>
            </a:br>
            <a:r>
              <a:rPr lang="en-GB" sz="3600" dirty="0"/>
              <a:t>Medical Research Council 1997</a:t>
            </a:r>
            <a:endParaRPr lang="en-US" sz="3600" dirty="0"/>
          </a:p>
        </p:txBody>
      </p:sp>
      <p:sp>
        <p:nvSpPr>
          <p:cNvPr id="3" name="Content Placeholder 2"/>
          <p:cNvSpPr>
            <a:spLocks noGrp="1"/>
          </p:cNvSpPr>
          <p:nvPr>
            <p:ph idx="1"/>
          </p:nvPr>
        </p:nvSpPr>
        <p:spPr/>
        <p:txBody>
          <a:bodyPr/>
          <a:lstStyle/>
          <a:p>
            <a:pPr marL="0" indent="0">
              <a:buNone/>
            </a:pPr>
            <a:r>
              <a:rPr lang="en-US" sz="2800" dirty="0" smtClean="0"/>
              <a:t>Defined human research as:</a:t>
            </a:r>
          </a:p>
          <a:p>
            <a:pPr marL="0" indent="0">
              <a:buNone/>
            </a:pPr>
            <a:r>
              <a:rPr lang="en-GB" sz="1100" dirty="0"/>
              <a:t> </a:t>
            </a:r>
            <a:endParaRPr lang="en-AU" sz="1100" dirty="0"/>
          </a:p>
          <a:p>
            <a:pPr lvl="0"/>
            <a:r>
              <a:rPr lang="en-GB" sz="2400" dirty="0"/>
              <a:t>Garnering opinion </a:t>
            </a:r>
            <a:endParaRPr lang="en-GB" sz="2400" dirty="0" smtClean="0"/>
          </a:p>
          <a:p>
            <a:pPr lvl="0"/>
            <a:r>
              <a:rPr lang="en-GB" sz="2400" dirty="0" smtClean="0"/>
              <a:t>Undergoing </a:t>
            </a:r>
            <a:r>
              <a:rPr lang="en-GB" sz="2400" dirty="0"/>
              <a:t>psychological, physiological or medical testing or </a:t>
            </a:r>
            <a:r>
              <a:rPr lang="en-GB" sz="2400" dirty="0" smtClean="0"/>
              <a:t>treatment.</a:t>
            </a:r>
            <a:endParaRPr lang="en-AU" sz="2400" dirty="0"/>
          </a:p>
          <a:p>
            <a:pPr lvl="0"/>
            <a:r>
              <a:rPr lang="en-AU" sz="2400" dirty="0" smtClean="0"/>
              <a:t>G</a:t>
            </a:r>
            <a:r>
              <a:rPr lang="en-GB" sz="2400" dirty="0" err="1" smtClean="0"/>
              <a:t>athering</a:t>
            </a:r>
            <a:r>
              <a:rPr lang="en-GB" sz="2400" dirty="0" smtClean="0"/>
              <a:t> information through observation or personal, documents </a:t>
            </a:r>
            <a:r>
              <a:rPr lang="en-GB" sz="2400" dirty="0"/>
              <a:t>or other </a:t>
            </a:r>
            <a:r>
              <a:rPr lang="en-GB" sz="2400" dirty="0" smtClean="0"/>
              <a:t>materials.</a:t>
            </a:r>
            <a:endParaRPr lang="en-AU" sz="2400" dirty="0"/>
          </a:p>
          <a:p>
            <a:pPr lvl="0"/>
            <a:r>
              <a:rPr lang="en-GB" sz="2400" dirty="0"/>
              <a:t>Accessing information (identifiable or otherwise) as part of an existing published or unpublished source or </a:t>
            </a:r>
            <a:r>
              <a:rPr lang="en-GB" sz="2400" dirty="0" smtClean="0"/>
              <a:t>database.</a:t>
            </a:r>
            <a:endParaRPr lang="en-AU" sz="2400" dirty="0"/>
          </a:p>
          <a:p>
            <a:pPr lvl="0"/>
            <a:r>
              <a:rPr lang="en-GB" sz="2400" dirty="0"/>
              <a:t>Collection and use of body organs, tissues, fluids or exhaled </a:t>
            </a:r>
            <a:r>
              <a:rPr lang="en-GB" sz="2400" dirty="0" smtClean="0"/>
              <a:t>breath.</a:t>
            </a:r>
            <a:endParaRPr lang="en-AU" sz="2400" dirty="0"/>
          </a:p>
          <a:p>
            <a:pPr marL="0" indent="0">
              <a:buNone/>
            </a:pPr>
            <a:endParaRPr lang="en-US" dirty="0"/>
          </a:p>
        </p:txBody>
      </p:sp>
    </p:spTree>
    <p:extLst>
      <p:ext uri="{BB962C8B-B14F-4D97-AF65-F5344CB8AC3E}">
        <p14:creationId xmlns:p14="http://schemas.microsoft.com/office/powerpoint/2010/main" xmlns="" val="1830675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862</TotalTime>
  <Words>1180</Words>
  <Application>Microsoft Office PowerPoint</Application>
  <PresentationFormat>On-screen Show (4:3)</PresentationFormat>
  <Paragraphs>214</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Acting in the Right Spirit</vt:lpstr>
      <vt:lpstr>Acting in the Right Spirit</vt:lpstr>
      <vt:lpstr>What are ethics?</vt:lpstr>
      <vt:lpstr>Why are ethical codes for human research needed?</vt:lpstr>
      <vt:lpstr>Guinea Pigs</vt:lpstr>
      <vt:lpstr>Nuremberg Code 1949</vt:lpstr>
      <vt:lpstr>Nuremberg Code 1949</vt:lpstr>
      <vt:lpstr>National Health and  Medical Research Council 1997</vt:lpstr>
      <vt:lpstr>National Health and  Medical Research Council 1997</vt:lpstr>
      <vt:lpstr>National Health and  Medical Research Council 1997</vt:lpstr>
      <vt:lpstr>National Health and  Medical Research Council 1997</vt:lpstr>
      <vt:lpstr>National Health and  Medical Research Council 1997</vt:lpstr>
      <vt:lpstr>National Health and  Medical Research Council 1997</vt:lpstr>
      <vt:lpstr>National Health and  Medical Research Council 1997</vt:lpstr>
      <vt:lpstr>National Health and  Medical Research Council 1997</vt:lpstr>
      <vt:lpstr>Australian Institute of Aboriginal and  Torres Strait Islander Studies</vt:lpstr>
      <vt:lpstr>Guidelines for Ethical Research in Australian Indigenous Studies 2002</vt:lpstr>
      <vt:lpstr>Guidelines for Ethical Research in Australian Indigenous Studies 2002</vt:lpstr>
      <vt:lpstr>NHMRC 2003</vt:lpstr>
      <vt:lpstr>NHMRC 2003</vt:lpstr>
      <vt:lpstr>NHMRC 2003</vt:lpstr>
      <vt:lpstr>NHMRC 2003</vt:lpstr>
      <vt:lpstr>NHMRC 2003</vt:lpstr>
      <vt:lpstr>ECU: ‘Aboriginal Research and Study Protocols’ 2012</vt:lpstr>
      <vt:lpstr>ECU: ‘Aboriginal Research and Study Protocols’ 2012</vt:lpstr>
      <vt:lpstr>ECU: ‘Aboriginal Research and Study Protocols’ 2012</vt:lpstr>
      <vt:lpstr>ECU: ‘Aboriginal Research and Study Protocols’ 2012</vt:lpstr>
      <vt:lpstr>ECU: ‘Aboriginal Research and Study Protocols’ 2012</vt:lpstr>
      <vt:lpstr> Protocols in practice </vt:lpstr>
      <vt:lpstr>Start up</vt:lpstr>
      <vt:lpstr>Ongoing</vt:lpstr>
      <vt:lpstr>Writing</vt:lpstr>
      <vt:lpstr>Acting in the Right Spirit</vt:lpstr>
    </vt:vector>
  </TitlesOfParts>
  <Company>Edith Cowan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 Ly</dc:creator>
  <cp:lastModifiedBy>lawrencr</cp:lastModifiedBy>
  <cp:revision>40</cp:revision>
  <cp:lastPrinted>2012-09-17T02:19:37Z</cp:lastPrinted>
  <dcterms:created xsi:type="dcterms:W3CDTF">2009-09-07T06:18:52Z</dcterms:created>
  <dcterms:modified xsi:type="dcterms:W3CDTF">2012-09-20T02:03:58Z</dcterms:modified>
</cp:coreProperties>
</file>