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18" r:id="rId2"/>
    <p:sldMasterId id="2147483649" r:id="rId3"/>
    <p:sldMasterId id="2147483650" r:id="rId4"/>
    <p:sldMasterId id="2147483651" r:id="rId5"/>
    <p:sldMasterId id="2147483652" r:id="rId6"/>
    <p:sldMasterId id="2147483653" r:id="rId7"/>
    <p:sldMasterId id="2147483654" r:id="rId8"/>
    <p:sldMasterId id="2147483655" r:id="rId9"/>
    <p:sldMasterId id="2147483656" r:id="rId10"/>
    <p:sldMasterId id="2147483657" r:id="rId11"/>
    <p:sldMasterId id="2147483658" r:id="rId12"/>
    <p:sldMasterId id="2147483659" r:id="rId13"/>
    <p:sldMasterId id="2147483660" r:id="rId14"/>
    <p:sldMasterId id="2147483661" r:id="rId15"/>
  </p:sldMasterIdLst>
  <p:notesMasterIdLst>
    <p:notesMasterId r:id="rId32"/>
  </p:notesMasterIdLst>
  <p:handoutMasterIdLst>
    <p:handoutMasterId r:id="rId33"/>
  </p:handoutMasterIdLst>
  <p:sldIdLst>
    <p:sldId id="256" r:id="rId16"/>
    <p:sldId id="269" r:id="rId17"/>
    <p:sldId id="260" r:id="rId18"/>
    <p:sldId id="279" r:id="rId19"/>
    <p:sldId id="261" r:id="rId20"/>
    <p:sldId id="267" r:id="rId21"/>
    <p:sldId id="262" r:id="rId22"/>
    <p:sldId id="266" r:id="rId23"/>
    <p:sldId id="268" r:id="rId24"/>
    <p:sldId id="286" r:id="rId25"/>
    <p:sldId id="275" r:id="rId26"/>
    <p:sldId id="280" r:id="rId27"/>
    <p:sldId id="282" r:id="rId28"/>
    <p:sldId id="283" r:id="rId29"/>
    <p:sldId id="277" r:id="rId30"/>
    <p:sldId id="285" r:id="rId31"/>
  </p:sldIdLst>
  <p:sldSz cx="13004800" cy="9753600"/>
  <p:notesSz cx="6858000" cy="9144000"/>
  <p:custShowLst>
    <p:custShow name="Custom Show 1" id="0">
      <p:sldLst>
        <p:sld r:id="rId16"/>
        <p:sld r:id="rId17"/>
        <p:sld r:id="rId18"/>
        <p:sld r:id="rId19"/>
        <p:sld r:id="rId20"/>
        <p:sld r:id="rId21"/>
        <p:sld r:id="rId22"/>
        <p:sld r:id="rId23"/>
        <p:sld r:id="rId24"/>
        <p:sld r:id="rId25"/>
        <p:sld r:id="rId26"/>
        <p:sld r:id="rId27"/>
        <p:sld r:id="rId28"/>
        <p:sld r:id="rId29"/>
        <p:sld r:id="rId30"/>
        <p:sld r:id="rId31"/>
      </p:sldLst>
    </p:custShow>
  </p:custShowLst>
  <p:defaultTextStyle>
    <a:defPPr>
      <a:defRPr lang="en-US"/>
    </a:defPPr>
    <a:lvl1pPr algn="l" rtl="0" fontAlgn="base">
      <a:spcBef>
        <a:spcPct val="0"/>
      </a:spcBef>
      <a:spcAft>
        <a:spcPct val="0"/>
      </a:spcAft>
      <a:defRPr sz="4000" kern="1200">
        <a:solidFill>
          <a:srgbClr val="000000"/>
        </a:solidFill>
        <a:latin typeface="GillSans"/>
        <a:ea typeface="ヒラギノ角ゴ Pro W3"/>
        <a:cs typeface="Arial" pitchFamily="34" charset="0"/>
        <a:sym typeface="GillSans"/>
      </a:defRPr>
    </a:lvl1pPr>
    <a:lvl2pPr marL="457200" algn="l" rtl="0" fontAlgn="base">
      <a:spcBef>
        <a:spcPct val="0"/>
      </a:spcBef>
      <a:spcAft>
        <a:spcPct val="0"/>
      </a:spcAft>
      <a:defRPr sz="4000" kern="1200">
        <a:solidFill>
          <a:srgbClr val="000000"/>
        </a:solidFill>
        <a:latin typeface="GillSans"/>
        <a:ea typeface="ヒラギノ角ゴ Pro W3"/>
        <a:cs typeface="Arial" pitchFamily="34" charset="0"/>
        <a:sym typeface="GillSans"/>
      </a:defRPr>
    </a:lvl2pPr>
    <a:lvl3pPr marL="914400" algn="l" rtl="0" fontAlgn="base">
      <a:spcBef>
        <a:spcPct val="0"/>
      </a:spcBef>
      <a:spcAft>
        <a:spcPct val="0"/>
      </a:spcAft>
      <a:defRPr sz="4000" kern="1200">
        <a:solidFill>
          <a:srgbClr val="000000"/>
        </a:solidFill>
        <a:latin typeface="GillSans"/>
        <a:ea typeface="ヒラギノ角ゴ Pro W3"/>
        <a:cs typeface="Arial" pitchFamily="34" charset="0"/>
        <a:sym typeface="GillSans"/>
      </a:defRPr>
    </a:lvl3pPr>
    <a:lvl4pPr marL="1371600" algn="l" rtl="0" fontAlgn="base">
      <a:spcBef>
        <a:spcPct val="0"/>
      </a:spcBef>
      <a:spcAft>
        <a:spcPct val="0"/>
      </a:spcAft>
      <a:defRPr sz="4000" kern="1200">
        <a:solidFill>
          <a:srgbClr val="000000"/>
        </a:solidFill>
        <a:latin typeface="GillSans"/>
        <a:ea typeface="ヒラギノ角ゴ Pro W3"/>
        <a:cs typeface="Arial" pitchFamily="34" charset="0"/>
        <a:sym typeface="GillSans"/>
      </a:defRPr>
    </a:lvl4pPr>
    <a:lvl5pPr marL="1828800" algn="l" rtl="0" fontAlgn="base">
      <a:spcBef>
        <a:spcPct val="0"/>
      </a:spcBef>
      <a:spcAft>
        <a:spcPct val="0"/>
      </a:spcAft>
      <a:defRPr sz="4000" kern="1200">
        <a:solidFill>
          <a:srgbClr val="000000"/>
        </a:solidFill>
        <a:latin typeface="GillSans"/>
        <a:ea typeface="ヒラギノ角ゴ Pro W3"/>
        <a:cs typeface="Arial" pitchFamily="34" charset="0"/>
        <a:sym typeface="GillSans"/>
      </a:defRPr>
    </a:lvl5pPr>
    <a:lvl6pPr marL="2286000" algn="l" defTabSz="914400" rtl="0" eaLnBrk="1" latinLnBrk="0" hangingPunct="1">
      <a:defRPr sz="4000" kern="1200">
        <a:solidFill>
          <a:srgbClr val="000000"/>
        </a:solidFill>
        <a:latin typeface="GillSans"/>
        <a:ea typeface="ヒラギノ角ゴ Pro W3"/>
        <a:cs typeface="Arial" pitchFamily="34" charset="0"/>
        <a:sym typeface="GillSans"/>
      </a:defRPr>
    </a:lvl6pPr>
    <a:lvl7pPr marL="2743200" algn="l" defTabSz="914400" rtl="0" eaLnBrk="1" latinLnBrk="0" hangingPunct="1">
      <a:defRPr sz="4000" kern="1200">
        <a:solidFill>
          <a:srgbClr val="000000"/>
        </a:solidFill>
        <a:latin typeface="GillSans"/>
        <a:ea typeface="ヒラギノ角ゴ Pro W3"/>
        <a:cs typeface="Arial" pitchFamily="34" charset="0"/>
        <a:sym typeface="GillSans"/>
      </a:defRPr>
    </a:lvl7pPr>
    <a:lvl8pPr marL="3200400" algn="l" defTabSz="914400" rtl="0" eaLnBrk="1" latinLnBrk="0" hangingPunct="1">
      <a:defRPr sz="4000" kern="1200">
        <a:solidFill>
          <a:srgbClr val="000000"/>
        </a:solidFill>
        <a:latin typeface="GillSans"/>
        <a:ea typeface="ヒラギノ角ゴ Pro W3"/>
        <a:cs typeface="Arial" pitchFamily="34" charset="0"/>
        <a:sym typeface="GillSans"/>
      </a:defRPr>
    </a:lvl8pPr>
    <a:lvl9pPr marL="3657600" algn="l" defTabSz="914400" rtl="0" eaLnBrk="1" latinLnBrk="0" hangingPunct="1">
      <a:defRPr sz="4000" kern="1200">
        <a:solidFill>
          <a:srgbClr val="000000"/>
        </a:solidFill>
        <a:latin typeface="GillSans"/>
        <a:ea typeface="ヒラギノ角ゴ Pro W3"/>
        <a:cs typeface="Arial" pitchFamily="34" charset="0"/>
        <a:sym typeface="Gill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C87D0E"/>
    <a:srgbClr val="FFC000"/>
    <a:srgbClr val="F2F2F2"/>
    <a:srgbClr val="A78470"/>
    <a:srgbClr val="91581F"/>
    <a:srgbClr val="F0A22E"/>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16" autoAdjust="0"/>
    <p:restoredTop sz="71522" autoAdjust="0"/>
  </p:normalViewPr>
  <p:slideViewPr>
    <p:cSldViewPr>
      <p:cViewPr>
        <p:scale>
          <a:sx n="33" d="100"/>
          <a:sy n="33" d="100"/>
        </p:scale>
        <p:origin x="-1236" y="-288"/>
      </p:cViewPr>
      <p:guideLst>
        <p:guide orient="horz" pos="3072"/>
        <p:guide pos="409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1050" y="213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752429-2321-4563-9A01-48E278689F42}" type="datetimeFigureOut">
              <a:rPr lang="en-US" smtClean="0"/>
              <a:t>5/5/2009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496E3-F918-462F-95FA-EB23EC7B962A}" type="slidenum">
              <a:rPr lang="en-AU" smtClean="0"/>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7"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illSans" pitchFamily="64" charset="0"/>
                <a:ea typeface="ヒラギノ角ゴ Pro W3" pitchFamily="64" charset="-128"/>
                <a:cs typeface="+mn-cs"/>
                <a:sym typeface="GillSans" pitchFamily="64" charset="0"/>
              </a:defRPr>
            </a:lvl1pPr>
          </a:lstStyle>
          <a:p>
            <a:pPr>
              <a:defRPr/>
            </a:pPr>
            <a:fld id="{03740B7B-8FD7-47BE-AC21-8FB88BC592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Sans" pitchFamily="64" charset="0"/>
        <a:ea typeface="+mn-ea"/>
        <a:cs typeface="+mn-cs"/>
      </a:defRPr>
    </a:lvl1pPr>
    <a:lvl2pPr marL="457200" algn="l" rtl="0" eaLnBrk="0" fontAlgn="base" hangingPunct="0">
      <a:spcBef>
        <a:spcPct val="0"/>
      </a:spcBef>
      <a:spcAft>
        <a:spcPct val="0"/>
      </a:spcAft>
      <a:defRPr sz="1200" kern="1200">
        <a:solidFill>
          <a:schemeClr val="tx1"/>
        </a:solidFill>
        <a:latin typeface="GillSans" pitchFamily="64" charset="0"/>
        <a:ea typeface="+mn-ea"/>
        <a:cs typeface="+mn-cs"/>
      </a:defRPr>
    </a:lvl2pPr>
    <a:lvl3pPr marL="914400" algn="l" rtl="0" eaLnBrk="0" fontAlgn="base" hangingPunct="0">
      <a:spcBef>
        <a:spcPct val="0"/>
      </a:spcBef>
      <a:spcAft>
        <a:spcPct val="0"/>
      </a:spcAft>
      <a:defRPr sz="1200" kern="1200">
        <a:solidFill>
          <a:schemeClr val="tx1"/>
        </a:solidFill>
        <a:latin typeface="GillSans" pitchFamily="64" charset="0"/>
        <a:ea typeface="+mn-ea"/>
        <a:cs typeface="+mn-cs"/>
      </a:defRPr>
    </a:lvl3pPr>
    <a:lvl4pPr marL="1371600" algn="l" rtl="0" eaLnBrk="0" fontAlgn="base" hangingPunct="0">
      <a:spcBef>
        <a:spcPct val="0"/>
      </a:spcBef>
      <a:spcAft>
        <a:spcPct val="0"/>
      </a:spcAft>
      <a:defRPr sz="1200" kern="1200">
        <a:solidFill>
          <a:schemeClr val="tx1"/>
        </a:solidFill>
        <a:latin typeface="GillSans" pitchFamily="64" charset="0"/>
        <a:ea typeface="+mn-ea"/>
        <a:cs typeface="+mn-cs"/>
      </a:defRPr>
    </a:lvl4pPr>
    <a:lvl5pPr marL="1828800" algn="l" rtl="0" eaLnBrk="0" fontAlgn="base" hangingPunct="0">
      <a:spcBef>
        <a:spcPct val="0"/>
      </a:spcBef>
      <a:spcAft>
        <a:spcPct val="0"/>
      </a:spcAft>
      <a:defRPr sz="1200" kern="1200">
        <a:solidFill>
          <a:schemeClr val="tx1"/>
        </a:solidFill>
        <a:latin typeface="GillSans" pitchFamily="6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p:cNvSpPr>
          <p:nvPr>
            <p:ph type="sldNum" sz="quarter" idx="5"/>
          </p:nvPr>
        </p:nvSpPr>
        <p:spPr>
          <a:noFill/>
        </p:spPr>
        <p:txBody>
          <a:bodyPr/>
          <a:lstStyle/>
          <a:p>
            <a:fld id="{E0BCB6EB-FA3D-4C12-A441-17FAD16A8E8A}" type="slidenum">
              <a:rPr lang="en-US" smtClean="0">
                <a:latin typeface="GillSans"/>
                <a:ea typeface="ヒラギノ角ゴ Pro W3"/>
                <a:cs typeface="ヒラギノ角ゴ Pro W3"/>
                <a:sym typeface="GillSans"/>
              </a:rPr>
              <a:pPr/>
              <a:t>1</a:t>
            </a:fld>
            <a:endParaRPr lang="en-US" smtClean="0">
              <a:latin typeface="GillSans"/>
              <a:ea typeface="ヒラギノ角ゴ Pro W3"/>
              <a:cs typeface="ヒラギノ角ゴ Pro W3"/>
              <a:sym typeface="GillSans"/>
            </a:endParaRPr>
          </a:p>
        </p:txBody>
      </p:sp>
      <p:sp>
        <p:nvSpPr>
          <p:cNvPr id="32771"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32772"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pPr eaLnBrk="1" hangingPunct="1"/>
            <a:endParaRPr lang="en-AU" smtClean="0">
              <a:latin typeface="Gill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p>
            <a:fld id="{BFF93727-1382-412A-B2FB-7CA95A0E4541}" type="slidenum">
              <a:rPr lang="en-US" smtClean="0">
                <a:latin typeface="GillSans"/>
                <a:ea typeface="ヒラギノ角ゴ Pro W3"/>
                <a:cs typeface="ヒラギノ角ゴ Pro W3"/>
                <a:sym typeface="GillSans"/>
              </a:rPr>
              <a:pPr/>
              <a:t>10</a:t>
            </a:fld>
            <a:endParaRPr lang="en-US" smtClean="0">
              <a:latin typeface="GillSans"/>
              <a:ea typeface="ヒラギノ角ゴ Pro W3"/>
              <a:cs typeface="ヒラギノ角ゴ Pro W3"/>
              <a:sym typeface="GillSans"/>
            </a:endParaRPr>
          </a:p>
        </p:txBody>
      </p:sp>
      <p:sp>
        <p:nvSpPr>
          <p:cNvPr id="41987"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41988" name="Rectangle 3"/>
          <p:cNvSpPr>
            <a:spLocks noGrp="1"/>
          </p:cNvSpPr>
          <p:nvPr>
            <p:ph type="body" idx="1"/>
          </p:nvPr>
        </p:nvSpPr>
        <p:spPr bwMode="auto">
          <a:xfrm>
            <a:off x="428604" y="4214810"/>
            <a:ext cx="5929313" cy="4429125"/>
          </a:xfrm>
          <a:prstGeom prst="rect">
            <a:avLst/>
          </a:prstGeom>
          <a:noFill/>
          <a:ln>
            <a:miter lim="800000"/>
            <a:headEnd/>
            <a:tailEnd/>
          </a:ln>
        </p:spPr>
        <p:txBody>
          <a:bodyPr/>
          <a:lstStyle/>
          <a:p>
            <a:r>
              <a:rPr lang="en-AU" dirty="0" smtClean="0"/>
              <a:t>Primary prevention of ear disease remains the elusive Holy Grail. </a:t>
            </a:r>
          </a:p>
          <a:p>
            <a:r>
              <a:rPr lang="en-AU" dirty="0" smtClean="0"/>
              <a:t>Traditionally, </a:t>
            </a:r>
            <a:r>
              <a:rPr lang="en-AU" b="1" dirty="0" smtClean="0"/>
              <a:t>program</a:t>
            </a:r>
            <a:r>
              <a:rPr lang="en-AU" dirty="0" smtClean="0"/>
              <a:t> focus has been on secondary prevention – early detection and prevention of disability in kids with ear disease;  and</a:t>
            </a:r>
          </a:p>
          <a:p>
            <a:r>
              <a:rPr lang="en-AU" dirty="0" smtClean="0"/>
              <a:t>Tertiary prevention – rehabilitation and prevention of further disability in those where </a:t>
            </a:r>
            <a:r>
              <a:rPr lang="en-AU" b="1" dirty="0" smtClean="0"/>
              <a:t>hearing</a:t>
            </a:r>
            <a:r>
              <a:rPr lang="en-AU" dirty="0" smtClean="0"/>
              <a:t> disability has become established</a:t>
            </a:r>
          </a:p>
          <a:p>
            <a:r>
              <a:rPr lang="en-AU" dirty="0" smtClean="0"/>
              <a:t> </a:t>
            </a:r>
          </a:p>
          <a:p>
            <a:r>
              <a:rPr lang="en-AU" dirty="0" smtClean="0"/>
              <a:t>Robin and I are seeing the grandchildren of kids we saw in Kununurra in the 1970’s with ear disease and related disability, and nothing has changed significantly over that time, at either the health or education levels. </a:t>
            </a:r>
          </a:p>
          <a:p>
            <a:r>
              <a:rPr lang="en-AU" dirty="0" smtClean="0"/>
              <a:t> </a:t>
            </a:r>
          </a:p>
          <a:p>
            <a:r>
              <a:rPr lang="en-AU" dirty="0" smtClean="0"/>
              <a:t>We have called on our combined experience of 80 years to try to find a fresh approach</a:t>
            </a:r>
          </a:p>
          <a:p>
            <a:r>
              <a:rPr lang="en-AU" dirty="0" smtClean="0"/>
              <a:t> </a:t>
            </a:r>
          </a:p>
          <a:p>
            <a:r>
              <a:rPr lang="en-AU" dirty="0" smtClean="0"/>
              <a:t>Our new primary focus is on </a:t>
            </a:r>
            <a:r>
              <a:rPr lang="en-AU" b="1" dirty="0" smtClean="0"/>
              <a:t>primary prevention of disability </a:t>
            </a:r>
            <a:r>
              <a:rPr lang="en-AU" dirty="0" smtClean="0"/>
              <a:t>.  </a:t>
            </a:r>
          </a:p>
          <a:p>
            <a:r>
              <a:rPr lang="en-AU" dirty="0" smtClean="0"/>
              <a:t>The at-risk population is </a:t>
            </a:r>
            <a:r>
              <a:rPr lang="en-AU" b="1" dirty="0" smtClean="0"/>
              <a:t>all</a:t>
            </a:r>
            <a:r>
              <a:rPr lang="en-AU" dirty="0" smtClean="0"/>
              <a:t> children in Aboriginal communities. </a:t>
            </a:r>
          </a:p>
          <a:p>
            <a:r>
              <a:rPr lang="en-AU" dirty="0" smtClean="0"/>
              <a:t>The high prevalence of ear disease supports a community wide program.  </a:t>
            </a:r>
          </a:p>
          <a:p>
            <a:r>
              <a:rPr lang="en-AU" dirty="0" smtClean="0"/>
              <a:t>We contend that the preventive program will do no harm</a:t>
            </a:r>
          </a:p>
          <a:p>
            <a:r>
              <a:rPr lang="en-AU" dirty="0" smtClean="0"/>
              <a:t> </a:t>
            </a:r>
          </a:p>
          <a:p>
            <a:r>
              <a:rPr lang="en-AU" dirty="0" smtClean="0"/>
              <a:t>The serendipity for this was </a:t>
            </a:r>
            <a:r>
              <a:rPr lang="en-AU" b="1" dirty="0" smtClean="0"/>
              <a:t>Early Words </a:t>
            </a:r>
            <a:r>
              <a:rPr lang="en-AU" dirty="0" smtClean="0"/>
              <a:t>– A Western Sydney </a:t>
            </a:r>
            <a:r>
              <a:rPr lang="en-AU" b="1" dirty="0" smtClean="0"/>
              <a:t>Aboriginal</a:t>
            </a:r>
            <a:r>
              <a:rPr lang="en-AU" dirty="0" smtClean="0"/>
              <a:t> Early Literacy Project for Families, which was presented at the National Indigenous Education Conference Sydney in Sept 08 – In this program, age-relevant language reminders to mums are given </a:t>
            </a:r>
            <a:r>
              <a:rPr lang="en-AU" u="sng" dirty="0" smtClean="0"/>
              <a:t>by nurses and Aboriginal Health Workers during attendances for routine immunisations. </a:t>
            </a:r>
            <a:endParaRPr lang="en-AU" dirty="0" smtClean="0"/>
          </a:p>
          <a:p>
            <a:pPr eaLnBrk="1" hangingPunct="1"/>
            <a:endParaRPr lang="en-AU" dirty="0" smtClean="0">
              <a:latin typeface="Gill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p:cNvSpPr>
          <p:nvPr>
            <p:ph type="sldNum" sz="quarter" idx="5"/>
          </p:nvPr>
        </p:nvSpPr>
        <p:spPr>
          <a:noFill/>
        </p:spPr>
        <p:txBody>
          <a:bodyPr/>
          <a:lstStyle/>
          <a:p>
            <a:fld id="{20F72997-1FF5-4EA6-9B4E-85AE0D2FBBDD}" type="slidenum">
              <a:rPr lang="en-US" smtClean="0">
                <a:latin typeface="GillSans"/>
                <a:ea typeface="ヒラギノ角ゴ Pro W3"/>
                <a:cs typeface="ヒラギノ角ゴ Pro W3"/>
                <a:sym typeface="GillSans"/>
              </a:rPr>
              <a:pPr/>
              <a:t>11</a:t>
            </a:fld>
            <a:endParaRPr lang="en-US" smtClean="0">
              <a:latin typeface="GillSans"/>
              <a:ea typeface="ヒラギノ角ゴ Pro W3"/>
              <a:cs typeface="ヒラギノ角ゴ Pro W3"/>
              <a:sym typeface="GillSans"/>
            </a:endParaRPr>
          </a:p>
        </p:txBody>
      </p:sp>
      <p:sp>
        <p:nvSpPr>
          <p:cNvPr id="43011" name="Rectangle 2"/>
          <p:cNvSpPr>
            <a:spLocks noGrp="1" noRot="1" noChangeAspect="1" noChangeArrowheads="1" noTextEdit="1"/>
          </p:cNvSpPr>
          <p:nvPr>
            <p:ph type="sldImg"/>
          </p:nvPr>
        </p:nvSpPr>
        <p:spPr bwMode="auto">
          <a:xfrm>
            <a:off x="1214438" y="285750"/>
            <a:ext cx="4572000" cy="3429000"/>
          </a:xfrm>
          <a:prstGeom prst="rect">
            <a:avLst/>
          </a:prstGeom>
          <a:noFill/>
          <a:ln>
            <a:miter lim="800000"/>
            <a:headEnd/>
            <a:tailEnd/>
          </a:ln>
        </p:spPr>
      </p:sp>
      <p:sp>
        <p:nvSpPr>
          <p:cNvPr id="43012" name="Rectangle 3"/>
          <p:cNvSpPr>
            <a:spLocks noGrp="1"/>
          </p:cNvSpPr>
          <p:nvPr>
            <p:ph type="body" idx="1"/>
          </p:nvPr>
        </p:nvSpPr>
        <p:spPr bwMode="auto">
          <a:xfrm>
            <a:off x="642918" y="3929058"/>
            <a:ext cx="5857875" cy="4857784"/>
          </a:xfrm>
          <a:prstGeom prst="rect">
            <a:avLst/>
          </a:prstGeom>
          <a:noFill/>
          <a:ln>
            <a:miter lim="800000"/>
            <a:headEnd/>
            <a:tailEnd/>
          </a:ln>
        </p:spPr>
        <p:txBody>
          <a:bodyPr/>
          <a:lstStyle/>
          <a:p>
            <a:r>
              <a:rPr lang="en-AU" sz="1050" dirty="0" smtClean="0">
                <a:latin typeface="Arial" pitchFamily="34" charset="0"/>
              </a:rPr>
              <a:t>From that has developed the planning for a community-wide spoken language program in home language – E bin </a:t>
            </a:r>
            <a:r>
              <a:rPr lang="en-AU" sz="1050" dirty="0" err="1" smtClean="0">
                <a:latin typeface="Arial" pitchFamily="34" charset="0"/>
              </a:rPr>
              <a:t>tork</a:t>
            </a:r>
            <a:r>
              <a:rPr lang="en-AU" sz="1050" dirty="0" smtClean="0">
                <a:latin typeface="Arial" pitchFamily="34" charset="0"/>
              </a:rPr>
              <a:t>, E bin </a:t>
            </a:r>
            <a:r>
              <a:rPr lang="en-AU" sz="1050" dirty="0" err="1" smtClean="0">
                <a:latin typeface="Arial" pitchFamily="34" charset="0"/>
              </a:rPr>
              <a:t>Lern</a:t>
            </a:r>
            <a:r>
              <a:rPr lang="en-AU" sz="1050" dirty="0" smtClean="0">
                <a:latin typeface="Arial" pitchFamily="34" charset="0"/>
              </a:rPr>
              <a:t>   – Learning to Talk, Talking to Learn, or </a:t>
            </a:r>
            <a:r>
              <a:rPr lang="en-AU" sz="1050" dirty="0" err="1" smtClean="0">
                <a:latin typeface="Arial" pitchFamily="34" charset="0"/>
              </a:rPr>
              <a:t>LiTTLe</a:t>
            </a:r>
            <a:r>
              <a:rPr lang="en-AU" sz="1050" dirty="0" smtClean="0">
                <a:latin typeface="Arial" pitchFamily="34" charset="0"/>
              </a:rPr>
              <a:t> Program.  It extends the Aural Health Program funded by Honda Foundation.    It will incorporate the Early Start Project, which continues to be funded by the Ian Thorpe Foundation.   </a:t>
            </a:r>
          </a:p>
          <a:p>
            <a:r>
              <a:rPr lang="en-AU" sz="1050" dirty="0" smtClean="0">
                <a:latin typeface="Arial" pitchFamily="34" charset="0"/>
              </a:rPr>
              <a:t> </a:t>
            </a:r>
          </a:p>
          <a:p>
            <a:r>
              <a:rPr lang="en-AU" sz="1050" dirty="0" smtClean="0">
                <a:latin typeface="Arial" pitchFamily="34" charset="0"/>
              </a:rPr>
              <a:t>In this presentation  I use the term ‘spoken language’  rather than ‘oral language’ to avoid confusion with the Aural Health Program </a:t>
            </a:r>
          </a:p>
          <a:p>
            <a:r>
              <a:rPr lang="en-AU" sz="1050" dirty="0" smtClean="0">
                <a:latin typeface="Arial" pitchFamily="34" charset="0"/>
              </a:rPr>
              <a:t> </a:t>
            </a:r>
          </a:p>
          <a:p>
            <a:r>
              <a:rPr lang="en-AU" sz="1050" dirty="0" smtClean="0">
                <a:latin typeface="Arial" pitchFamily="34" charset="0"/>
              </a:rPr>
              <a:t>The </a:t>
            </a:r>
            <a:r>
              <a:rPr lang="en-AU" sz="1050" dirty="0" err="1" smtClean="0">
                <a:latin typeface="Arial" pitchFamily="34" charset="0"/>
              </a:rPr>
              <a:t>LiTTLe</a:t>
            </a:r>
            <a:r>
              <a:rPr lang="en-AU" sz="1050" dirty="0" smtClean="0">
                <a:latin typeface="Arial" pitchFamily="34" charset="0"/>
              </a:rPr>
              <a:t> program is based on a number of assertions,  that :</a:t>
            </a:r>
          </a:p>
          <a:p>
            <a:pPr lvl="0"/>
            <a:r>
              <a:rPr lang="en-AU" sz="1050" dirty="0" smtClean="0">
                <a:latin typeface="Arial" pitchFamily="34" charset="0"/>
              </a:rPr>
              <a:t>Spoken language is the cornerstone of literacy</a:t>
            </a:r>
          </a:p>
          <a:p>
            <a:pPr lvl="0"/>
            <a:r>
              <a:rPr lang="en-AU" sz="1050" dirty="0" smtClean="0">
                <a:latin typeface="Arial" pitchFamily="34" charset="0"/>
              </a:rPr>
              <a:t>Good spoken language in the first, or home language is basic to good language development in the language of learning</a:t>
            </a:r>
          </a:p>
          <a:p>
            <a:pPr lvl="0"/>
            <a:r>
              <a:rPr lang="en-AU" sz="1050" dirty="0" smtClean="0">
                <a:latin typeface="Arial" pitchFamily="34" charset="0"/>
              </a:rPr>
              <a:t>Good language development and a good language environment are protective against the effects of intermittent or fluctuating hearing loss</a:t>
            </a:r>
          </a:p>
          <a:p>
            <a:pPr lvl="0"/>
            <a:r>
              <a:rPr lang="en-AU" sz="1050" dirty="0" smtClean="0">
                <a:latin typeface="Arial" pitchFamily="34" charset="0"/>
              </a:rPr>
              <a:t>Good language development is a basis for rehabilitation of kids with ear disease related disability</a:t>
            </a:r>
          </a:p>
          <a:p>
            <a:r>
              <a:rPr lang="en-AU" sz="1050" dirty="0" smtClean="0">
                <a:latin typeface="Arial" pitchFamily="34" charset="0"/>
              </a:rPr>
              <a:t> </a:t>
            </a:r>
          </a:p>
          <a:p>
            <a:r>
              <a:rPr lang="en-AU" sz="1050" dirty="0" smtClean="0">
                <a:latin typeface="Arial" pitchFamily="34" charset="0"/>
              </a:rPr>
              <a:t>Sunrise area has 9 language groups.  Roper Kriol is the lingua franca,    but Aboriginal English is widely used.    Standard Australian English is </a:t>
            </a:r>
            <a:r>
              <a:rPr lang="en-AU" sz="1050" b="1" dirty="0" smtClean="0">
                <a:latin typeface="Arial" pitchFamily="34" charset="0"/>
              </a:rPr>
              <a:t>rarely</a:t>
            </a:r>
            <a:r>
              <a:rPr lang="en-AU" sz="1050" dirty="0" smtClean="0">
                <a:latin typeface="Arial" pitchFamily="34" charset="0"/>
              </a:rPr>
              <a:t> the home language.   The title of this paper and program represents a transcript of Aboriginal English, not Kriol</a:t>
            </a:r>
          </a:p>
          <a:p>
            <a:r>
              <a:rPr lang="en-AU" sz="1050" dirty="0" smtClean="0">
                <a:latin typeface="Arial" pitchFamily="34" charset="0"/>
              </a:rPr>
              <a:t> </a:t>
            </a:r>
          </a:p>
          <a:p>
            <a:r>
              <a:rPr lang="en-AU" sz="1050" dirty="0" smtClean="0">
                <a:latin typeface="Arial" pitchFamily="34" charset="0"/>
              </a:rPr>
              <a:t>This is </a:t>
            </a:r>
            <a:r>
              <a:rPr lang="en-AU" sz="1050" b="1" dirty="0" smtClean="0">
                <a:latin typeface="Arial" pitchFamily="34" charset="0"/>
              </a:rPr>
              <a:t>not</a:t>
            </a:r>
            <a:r>
              <a:rPr lang="en-AU" sz="1050" dirty="0" smtClean="0">
                <a:latin typeface="Arial" pitchFamily="34" charset="0"/>
              </a:rPr>
              <a:t> an English language program; it is </a:t>
            </a:r>
            <a:r>
              <a:rPr lang="en-AU" sz="1050" b="1" dirty="0" smtClean="0">
                <a:latin typeface="Arial" pitchFamily="34" charset="0"/>
              </a:rPr>
              <a:t>not</a:t>
            </a:r>
            <a:r>
              <a:rPr lang="en-AU" sz="1050" dirty="0" smtClean="0">
                <a:latin typeface="Arial" pitchFamily="34" charset="0"/>
              </a:rPr>
              <a:t> based on an activity in a specified place; it will </a:t>
            </a:r>
            <a:r>
              <a:rPr lang="en-AU" sz="1050" b="1" dirty="0" smtClean="0">
                <a:latin typeface="Arial" pitchFamily="34" charset="0"/>
              </a:rPr>
              <a:t>not</a:t>
            </a:r>
            <a:r>
              <a:rPr lang="en-AU" sz="1050" dirty="0" smtClean="0">
                <a:latin typeface="Arial" pitchFamily="34" charset="0"/>
              </a:rPr>
              <a:t> happen at any specific time</a:t>
            </a:r>
          </a:p>
          <a:p>
            <a:r>
              <a:rPr lang="en-AU" sz="1050" dirty="0" smtClean="0">
                <a:latin typeface="Arial" pitchFamily="34" charset="0"/>
              </a:rPr>
              <a:t> </a:t>
            </a:r>
          </a:p>
          <a:p>
            <a:r>
              <a:rPr lang="en-AU" sz="1050" dirty="0" smtClean="0">
                <a:latin typeface="Arial" pitchFamily="34" charset="0"/>
              </a:rPr>
              <a:t>Our intention is to Piggy back</a:t>
            </a:r>
            <a:r>
              <a:rPr lang="en-AU" sz="1050" b="1" dirty="0" smtClean="0">
                <a:latin typeface="Arial" pitchFamily="34" charset="0"/>
              </a:rPr>
              <a:t> </a:t>
            </a:r>
            <a:r>
              <a:rPr lang="en-AU" sz="1050" dirty="0" smtClean="0">
                <a:latin typeface="Arial" pitchFamily="34" charset="0"/>
              </a:rPr>
              <a:t>this activity on any other activity where there is communication or potential communication between little kids and older community members – </a:t>
            </a:r>
          </a:p>
          <a:p>
            <a:r>
              <a:rPr lang="en-AU" sz="1050" dirty="0" smtClean="0">
                <a:latin typeface="Arial" pitchFamily="34" charset="0"/>
              </a:rPr>
              <a:t>It will start where Early Start was happening – Women’s Centres – in two or three communities; </a:t>
            </a:r>
          </a:p>
          <a:p>
            <a:r>
              <a:rPr lang="en-AU" sz="1050" dirty="0" smtClean="0">
                <a:latin typeface="Arial" pitchFamily="34" charset="0"/>
              </a:rPr>
              <a:t>it will be implemented in Sunrise clinics, and </a:t>
            </a:r>
          </a:p>
          <a:p>
            <a:r>
              <a:rPr lang="en-AU" sz="1050" dirty="0" smtClean="0">
                <a:latin typeface="Arial" pitchFamily="34" charset="0"/>
              </a:rPr>
              <a:t>It will expand to other activities in the community, and other sites as possible.</a:t>
            </a:r>
          </a:p>
          <a:p>
            <a:pPr eaLnBrk="1" hangingPunct="1"/>
            <a:r>
              <a:rPr lang="en-AU" sz="1050" dirty="0" smtClean="0">
                <a:latin typeface="Arial" pitchFamily="34" charset="0"/>
              </a:rPr>
              <a:t>.</a:t>
            </a:r>
            <a:endParaRPr lang="en-AU" sz="1050" dirty="0" smtClean="0">
              <a:latin typeface="Arial" pitchFamily="34" charset="0"/>
            </a:endParaRPr>
          </a:p>
          <a:p>
            <a:pPr eaLnBrk="1" hangingPunct="1"/>
            <a:r>
              <a:rPr lang="en-AU" dirty="0" smtClean="0">
                <a:latin typeface="GillSans"/>
              </a:rPr>
              <a:t> </a:t>
            </a:r>
          </a:p>
          <a:p>
            <a:pPr eaLnBrk="1" hangingPunct="1"/>
            <a:endParaRPr lang="en-AU" dirty="0" smtClean="0">
              <a:latin typeface="Gill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p>
            <a:fld id="{E8CE3C2C-90A3-4F6F-A606-BAD3658E1C38}" type="slidenum">
              <a:rPr lang="en-US" smtClean="0">
                <a:latin typeface="GillSans"/>
                <a:ea typeface="ヒラギノ角ゴ Pro W3"/>
                <a:cs typeface="ヒラギノ角ゴ Pro W3"/>
                <a:sym typeface="GillSans"/>
              </a:rPr>
              <a:pPr/>
              <a:t>12</a:t>
            </a:fld>
            <a:endParaRPr lang="en-US" smtClean="0">
              <a:latin typeface="GillSans"/>
              <a:ea typeface="ヒラギノ角ゴ Pro W3"/>
              <a:cs typeface="ヒラギノ角ゴ Pro W3"/>
              <a:sym typeface="GillSans"/>
            </a:endParaRPr>
          </a:p>
        </p:txBody>
      </p:sp>
      <p:sp>
        <p:nvSpPr>
          <p:cNvPr id="43012" name="Rectangle 3"/>
          <p:cNvSpPr>
            <a:spLocks noGrp="1"/>
          </p:cNvSpPr>
          <p:nvPr>
            <p:ph type="body" idx="1"/>
          </p:nvPr>
        </p:nvSpPr>
        <p:spPr>
          <a:xfrm>
            <a:off x="571480" y="5072066"/>
            <a:ext cx="5357813" cy="3929090"/>
          </a:xfrm>
          <a:prstGeom prst="rect">
            <a:avLst/>
          </a:prstGeom>
          <a:ln/>
        </p:spPr>
        <p:txBody>
          <a:bodyPr/>
          <a:lstStyle/>
          <a:p>
            <a:r>
              <a:rPr lang="en-AU" sz="1100" dirty="0" smtClean="0">
                <a:latin typeface="Arial" pitchFamily="34" charset="0"/>
              </a:rPr>
              <a:t>Detailed development and implementation of the program will be the responsibility of a consultant in early childhood education in Indigenous and ESL contexts. </a:t>
            </a:r>
          </a:p>
          <a:p>
            <a:r>
              <a:rPr lang="en-AU" sz="1100" dirty="0" smtClean="0">
                <a:latin typeface="Arial" pitchFamily="34" charset="0"/>
              </a:rPr>
              <a:t> </a:t>
            </a:r>
          </a:p>
          <a:p>
            <a:r>
              <a:rPr lang="en-AU" sz="1100" dirty="0" smtClean="0">
                <a:latin typeface="Arial" pitchFamily="34" charset="0"/>
              </a:rPr>
              <a:t>The principal facilitators will be Sunrise’ Aural Health Program Coordinator, and the Child Health Program Coordinator, as they travel throughout the Sunrise area.  It will be complementary to the Aural Health program.   </a:t>
            </a:r>
          </a:p>
          <a:p>
            <a:r>
              <a:rPr lang="en-AU" sz="1100" dirty="0" smtClean="0">
                <a:latin typeface="Arial" pitchFamily="34" charset="0"/>
              </a:rPr>
              <a:t> </a:t>
            </a:r>
          </a:p>
          <a:p>
            <a:r>
              <a:rPr lang="en-AU" sz="1100" dirty="0" smtClean="0">
                <a:latin typeface="Arial" pitchFamily="34" charset="0"/>
              </a:rPr>
              <a:t>The program will build on the Community Based Workers from the Early Start Program, still funded by Ian Thorpe Foundation. They will be engaged within each community as part of the clinic team. They may be trained or experienced in child care or early childhood teaching; or they may be role-model mums.  The program will engage with and involve </a:t>
            </a:r>
            <a:r>
              <a:rPr lang="en-AU" sz="1100" dirty="0" err="1" smtClean="0">
                <a:latin typeface="Arial" pitchFamily="34" charset="0"/>
              </a:rPr>
              <a:t>olgamen</a:t>
            </a:r>
            <a:r>
              <a:rPr lang="en-AU" sz="1100" dirty="0" smtClean="0">
                <a:latin typeface="Arial" pitchFamily="34" charset="0"/>
              </a:rPr>
              <a:t> – the older women of importance.</a:t>
            </a:r>
          </a:p>
          <a:p>
            <a:r>
              <a:rPr lang="en-AU" sz="1100" dirty="0" smtClean="0">
                <a:latin typeface="Arial" pitchFamily="34" charset="0"/>
              </a:rPr>
              <a:t> </a:t>
            </a:r>
          </a:p>
          <a:p>
            <a:r>
              <a:rPr lang="en-AU" sz="1100" dirty="0" smtClean="0">
                <a:latin typeface="Arial" pitchFamily="34" charset="0"/>
              </a:rPr>
              <a:t>A training program for facilitators, Community Based Workers, Program Coordinators, Remote Area Nurses, and Aboriginal Health Workers will be developed and implemented by the consultant, who will provide ongoing oversight of  facilitators, Community Based Workers, and activities. </a:t>
            </a:r>
          </a:p>
          <a:p>
            <a:r>
              <a:rPr lang="en-AU" sz="1100" dirty="0" smtClean="0">
                <a:latin typeface="Arial" pitchFamily="34" charset="0"/>
              </a:rPr>
              <a:t> </a:t>
            </a:r>
          </a:p>
          <a:p>
            <a:r>
              <a:rPr lang="en-AU" sz="1100" dirty="0" smtClean="0">
                <a:latin typeface="Arial" pitchFamily="34" charset="0"/>
              </a:rPr>
              <a:t>There will be ongoing monitoring of language development  and of spoken language practice in the communities</a:t>
            </a:r>
          </a:p>
          <a:p>
            <a:pPr eaLnBrk="1" hangingPunct="1">
              <a:defRPr/>
            </a:pPr>
            <a:endParaRPr lang="en-AU" sz="4000" dirty="0" smtClean="0">
              <a:solidFill>
                <a:schemeClr val="accent3">
                  <a:lumMod val="75000"/>
                </a:schemeClr>
              </a:solidFill>
              <a:effectLst>
                <a:outerShdw blurRad="38100" dist="38100" dir="2700000" algn="tl">
                  <a:srgbClr val="000000">
                    <a:alpha val="43137"/>
                  </a:srgbClr>
                </a:outerShdw>
              </a:effectLst>
              <a:ea typeface="ヒラギノ角ゴ Pro W3" pitchFamily="64" charset="-128"/>
              <a:sym typeface="GillSans" pitchFamily="6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p>
            <a:fld id="{736AFBD6-5304-4D7C-8EAA-792FECB60224}" type="slidenum">
              <a:rPr lang="en-US" smtClean="0">
                <a:latin typeface="GillSans"/>
                <a:ea typeface="ヒラギノ角ゴ Pro W3"/>
                <a:cs typeface="ヒラギノ角ゴ Pro W3"/>
                <a:sym typeface="GillSans"/>
              </a:rPr>
              <a:pPr/>
              <a:t>13</a:t>
            </a:fld>
            <a:endParaRPr lang="en-US" smtClean="0">
              <a:latin typeface="GillSans"/>
              <a:ea typeface="ヒラギノ角ゴ Pro W3"/>
              <a:cs typeface="ヒラギノ角ゴ Pro W3"/>
              <a:sym typeface="GillSans"/>
            </a:endParaRPr>
          </a:p>
        </p:txBody>
      </p:sp>
      <p:sp>
        <p:nvSpPr>
          <p:cNvPr id="45059" name="Rectangle 3"/>
          <p:cNvSpPr>
            <a:spLocks noGrp="1"/>
          </p:cNvSpPr>
          <p:nvPr>
            <p:ph type="body" idx="1"/>
          </p:nvPr>
        </p:nvSpPr>
        <p:spPr bwMode="auto">
          <a:xfrm>
            <a:off x="785794" y="2714612"/>
            <a:ext cx="5029200" cy="4114800"/>
          </a:xfrm>
          <a:prstGeom prst="rect">
            <a:avLst/>
          </a:prstGeom>
          <a:noFill/>
          <a:ln>
            <a:miter lim="800000"/>
            <a:headEnd/>
            <a:tailEnd/>
          </a:ln>
        </p:spPr>
        <p:txBody>
          <a:bodyPr/>
          <a:lstStyle/>
          <a:p>
            <a:r>
              <a:rPr lang="en-AU" dirty="0" smtClean="0"/>
              <a:t>Kids are exposed or potentially exposed to learning spoken language   wherever communication takes place. This exposure will be maximised   by encouraging language which is relevant to the activity, in activities which are relevant to every-day life.</a:t>
            </a:r>
          </a:p>
          <a:p>
            <a:r>
              <a:rPr lang="en-AU" dirty="0" smtClean="0"/>
              <a:t> </a:t>
            </a:r>
          </a:p>
          <a:p>
            <a:r>
              <a:rPr lang="en-AU" dirty="0" smtClean="0"/>
              <a:t>The program will strongly encourage specific involvement of Sunrise staff,  jointly with </a:t>
            </a:r>
            <a:r>
              <a:rPr lang="en-AU" dirty="0" err="1" smtClean="0"/>
              <a:t>LiTTLe</a:t>
            </a:r>
            <a:r>
              <a:rPr lang="en-AU" dirty="0" smtClean="0"/>
              <a:t> program staff, and each in their own activity areas</a:t>
            </a:r>
          </a:p>
          <a:p>
            <a:r>
              <a:rPr lang="en-AU" dirty="0" smtClean="0"/>
              <a:t> </a:t>
            </a:r>
          </a:p>
          <a:p>
            <a:r>
              <a:rPr lang="en-AU" dirty="0" smtClean="0"/>
              <a:t>Language interactions are not just about mothers, but also about grannies, old men, dads, carers, siblings, everyone – not just about people with kids –  but  mothers to be –  and potential mothers.  It will be inclusive, not exclusive</a:t>
            </a:r>
          </a:p>
          <a:p>
            <a:r>
              <a:rPr lang="en-AU" dirty="0" smtClean="0"/>
              <a:t> </a:t>
            </a:r>
          </a:p>
          <a:p>
            <a:r>
              <a:rPr lang="en-AU" dirty="0" smtClean="0"/>
              <a:t>The program is </a:t>
            </a:r>
            <a:r>
              <a:rPr lang="en-AU" b="1" dirty="0" smtClean="0"/>
              <a:t>not</a:t>
            </a:r>
            <a:r>
              <a:rPr lang="en-AU" dirty="0" smtClean="0"/>
              <a:t> about Community Based Workers or Coordinators   teaching kids – it’s about giving parents and other contacts skills to teach kids.   Language learning  is </a:t>
            </a:r>
            <a:r>
              <a:rPr lang="en-AU" b="1" dirty="0" smtClean="0"/>
              <a:t>not</a:t>
            </a:r>
            <a:r>
              <a:rPr lang="en-AU" dirty="0" smtClean="0"/>
              <a:t> a responsibility which can be delegated to the crèche or child minding centre. </a:t>
            </a:r>
          </a:p>
          <a:p>
            <a:pPr eaLnBrk="1" hangingPunct="1"/>
            <a:endParaRPr lang="en-AU" dirty="0" smtClean="0">
              <a:latin typeface="Gill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p>
            <a:fld id="{812AEE0C-F13C-4593-838F-2061FDBB1089}" type="slidenum">
              <a:rPr lang="en-US" smtClean="0">
                <a:latin typeface="GillSans"/>
                <a:ea typeface="ヒラギノ角ゴ Pro W3"/>
                <a:cs typeface="ヒラギノ角ゴ Pro W3"/>
                <a:sym typeface="GillSans"/>
              </a:rPr>
              <a:pPr/>
              <a:t>14</a:t>
            </a:fld>
            <a:endParaRPr lang="en-US" smtClean="0">
              <a:latin typeface="GillSans"/>
              <a:ea typeface="ヒラギノ角ゴ Pro W3"/>
              <a:cs typeface="ヒラギノ角ゴ Pro W3"/>
              <a:sym typeface="GillSans"/>
            </a:endParaRPr>
          </a:p>
        </p:txBody>
      </p:sp>
      <p:sp>
        <p:nvSpPr>
          <p:cNvPr id="46083"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46084"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r>
              <a:rPr lang="en-AU" dirty="0" smtClean="0"/>
              <a:t>Sunrise communities also host other literacy programs at 0 – 5 level through other agencies, such as the Communities for Children program funded by </a:t>
            </a:r>
            <a:r>
              <a:rPr lang="en-AU" dirty="0" err="1" smtClean="0"/>
              <a:t>FaHCSIA</a:t>
            </a:r>
            <a:r>
              <a:rPr lang="en-AU" dirty="0" smtClean="0"/>
              <a:t>, until June 09</a:t>
            </a:r>
          </a:p>
          <a:p>
            <a:r>
              <a:rPr lang="en-AU" dirty="0" smtClean="0"/>
              <a:t>Smith Family and Good Beginnings, – a parenting organisation – are the facilitators for a number of these programs.  The programs, facilitators and providers tend to be Western centric, and some programs have difficulty in getting traction in these communities</a:t>
            </a:r>
          </a:p>
          <a:p>
            <a:r>
              <a:rPr lang="en-AU" dirty="0" smtClean="0"/>
              <a:t> </a:t>
            </a:r>
          </a:p>
          <a:p>
            <a:r>
              <a:rPr lang="en-AU" dirty="0" smtClean="0"/>
              <a:t>There are opportunities for </a:t>
            </a:r>
            <a:r>
              <a:rPr lang="en-AU" dirty="0" err="1" smtClean="0"/>
              <a:t>LiTTLe</a:t>
            </a:r>
            <a:r>
              <a:rPr lang="en-AU" dirty="0" smtClean="0"/>
              <a:t> program facilitators and Community Based Workers to contribute to these programs, and whatever programs succeed them</a:t>
            </a:r>
          </a:p>
          <a:p>
            <a:r>
              <a:rPr lang="en-AU" dirty="0" smtClean="0"/>
              <a:t> </a:t>
            </a:r>
          </a:p>
          <a:p>
            <a:r>
              <a:rPr lang="en-AU" dirty="0" smtClean="0"/>
              <a:t>Sunrise will cooperate and collaborate with these other providers, and with NT Department of Education and Training and schools, particularly for evaluation </a:t>
            </a:r>
          </a:p>
          <a:p>
            <a:pPr eaLnBrk="1" hangingPunct="1"/>
            <a:endParaRPr lang="en-AU" dirty="0" smtClean="0">
              <a:latin typeface="Gill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p>
            <a:fld id="{C511DE3C-1024-44E0-A2F5-D25DDC063174}" type="slidenum">
              <a:rPr lang="en-US" smtClean="0">
                <a:latin typeface="GillSans"/>
                <a:ea typeface="ヒラギノ角ゴ Pro W3"/>
                <a:cs typeface="ヒラギノ角ゴ Pro W3"/>
                <a:sym typeface="GillSans"/>
              </a:rPr>
              <a:pPr/>
              <a:t>15</a:t>
            </a:fld>
            <a:endParaRPr lang="en-US" smtClean="0">
              <a:latin typeface="GillSans"/>
              <a:ea typeface="ヒラギノ角ゴ Pro W3"/>
              <a:cs typeface="ヒラギノ角ゴ Pro W3"/>
              <a:sym typeface="GillSans"/>
            </a:endParaRPr>
          </a:p>
        </p:txBody>
      </p:sp>
      <p:sp>
        <p:nvSpPr>
          <p:cNvPr id="47107"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47108" name="Rectangle 3"/>
          <p:cNvSpPr>
            <a:spLocks noGrp="1"/>
          </p:cNvSpPr>
          <p:nvPr>
            <p:ph type="body" idx="1"/>
          </p:nvPr>
        </p:nvSpPr>
        <p:spPr bwMode="auto">
          <a:xfrm>
            <a:off x="914400" y="4343400"/>
            <a:ext cx="5029200" cy="4514880"/>
          </a:xfrm>
          <a:prstGeom prst="rect">
            <a:avLst/>
          </a:prstGeom>
          <a:noFill/>
          <a:ln>
            <a:miter lim="800000"/>
            <a:headEnd/>
            <a:tailEnd/>
          </a:ln>
        </p:spPr>
        <p:txBody>
          <a:bodyPr/>
          <a:lstStyle/>
          <a:p>
            <a:r>
              <a:rPr lang="en-AU" dirty="0" smtClean="0"/>
              <a:t> </a:t>
            </a:r>
          </a:p>
          <a:p>
            <a:r>
              <a:rPr lang="en-AU" sz="1100" dirty="0" smtClean="0">
                <a:latin typeface="Arial" pitchFamily="34" charset="0"/>
                <a:cs typeface="Arial" pitchFamily="34" charset="0"/>
              </a:rPr>
              <a:t>Monitoring will involve spoken language assessment at implementation in each community, and progress assessment at intervals.   We have considered using video for monitoring, but also for feedback and as a training tool for people involved in the program. </a:t>
            </a:r>
          </a:p>
          <a:p>
            <a:r>
              <a:rPr lang="en-AU" sz="1100" dirty="0" smtClean="0">
                <a:latin typeface="Arial" pitchFamily="34" charset="0"/>
                <a:cs typeface="Arial" pitchFamily="34" charset="0"/>
              </a:rPr>
              <a:t> </a:t>
            </a:r>
          </a:p>
          <a:p>
            <a:r>
              <a:rPr lang="en-AU" sz="1100" dirty="0" smtClean="0">
                <a:latin typeface="Arial" pitchFamily="34" charset="0"/>
                <a:cs typeface="Arial" pitchFamily="34" charset="0"/>
              </a:rPr>
              <a:t>Available </a:t>
            </a:r>
            <a:r>
              <a:rPr lang="en-AU" sz="1100" b="1" dirty="0" smtClean="0">
                <a:latin typeface="Arial" pitchFamily="34" charset="0"/>
                <a:cs typeface="Arial" pitchFamily="34" charset="0"/>
              </a:rPr>
              <a:t>outcome</a:t>
            </a:r>
            <a:r>
              <a:rPr lang="en-AU" sz="1100" dirty="0" smtClean="0">
                <a:latin typeface="Arial" pitchFamily="34" charset="0"/>
                <a:cs typeface="Arial" pitchFamily="34" charset="0"/>
              </a:rPr>
              <a:t> evaluation tools are both distant to the activity, and crude.  They include:</a:t>
            </a:r>
          </a:p>
          <a:p>
            <a:pPr lvl="0"/>
            <a:r>
              <a:rPr lang="en-AU" sz="1100" dirty="0" smtClean="0">
                <a:latin typeface="Arial" pitchFamily="34" charset="0"/>
                <a:cs typeface="Arial" pitchFamily="34" charset="0"/>
              </a:rPr>
              <a:t>National Benchmark testing at year 3 Primary.  This is standardised, but minimum 4 years out from program implementation</a:t>
            </a:r>
          </a:p>
          <a:p>
            <a:pPr lvl="0"/>
            <a:r>
              <a:rPr lang="en-AU" sz="1100" dirty="0" smtClean="0">
                <a:latin typeface="Arial" pitchFamily="34" charset="0"/>
                <a:cs typeface="Arial" pitchFamily="34" charset="0"/>
              </a:rPr>
              <a:t>I-AEDI  (Indigenous Australian Early Development Index) – is being developed from the current AEDI by </a:t>
            </a:r>
            <a:r>
              <a:rPr lang="en-AU" sz="1100" dirty="0" err="1" smtClean="0">
                <a:latin typeface="Arial" pitchFamily="34" charset="0"/>
                <a:cs typeface="Arial" pitchFamily="34" charset="0"/>
              </a:rPr>
              <a:t>Kulunga</a:t>
            </a:r>
            <a:r>
              <a:rPr lang="en-AU" sz="1100" dirty="0" smtClean="0">
                <a:latin typeface="Arial" pitchFamily="34" charset="0"/>
                <a:cs typeface="Arial" pitchFamily="34" charset="0"/>
              </a:rPr>
              <a:t> Research Network of the Telethon Institute for Child Health Research, and the Centre for Developmental Health, Curtin University.  AEDI  assessment is done at school entry and is somewhat standardised, but  has a strong subjective component.    AEDI covers language and school readiness as part of the index. </a:t>
            </a:r>
          </a:p>
          <a:p>
            <a:pPr lvl="0"/>
            <a:r>
              <a:rPr lang="en-AU" sz="1100" dirty="0" smtClean="0">
                <a:latin typeface="Arial" pitchFamily="34" charset="0"/>
                <a:cs typeface="Arial" pitchFamily="34" charset="0"/>
              </a:rPr>
              <a:t>   In house school entry language assessment places kids in ESL bands and is used for target setting, and measuring progress over time.  It relies on subjective teacher assessment, and moderation.</a:t>
            </a:r>
          </a:p>
          <a:p>
            <a:r>
              <a:rPr lang="en-AU" sz="1100" dirty="0" smtClean="0">
                <a:latin typeface="Arial" pitchFamily="34" charset="0"/>
                <a:cs typeface="Arial" pitchFamily="34" charset="0"/>
              </a:rPr>
              <a:t> </a:t>
            </a:r>
          </a:p>
          <a:p>
            <a:r>
              <a:rPr lang="en-AU" sz="1100" dirty="0" smtClean="0">
                <a:latin typeface="Arial" pitchFamily="34" charset="0"/>
                <a:cs typeface="Arial" pitchFamily="34" charset="0"/>
              </a:rPr>
              <a:t>While we don’t have results to support our hypothesis, we believe this program is a significant departure</a:t>
            </a:r>
            <a:r>
              <a:rPr lang="en-AU" sz="1100" b="1" dirty="0" smtClean="0">
                <a:latin typeface="Arial" pitchFamily="34" charset="0"/>
                <a:cs typeface="Arial" pitchFamily="34" charset="0"/>
              </a:rPr>
              <a:t> </a:t>
            </a:r>
            <a:r>
              <a:rPr lang="en-AU" sz="1100" dirty="0" smtClean="0">
                <a:latin typeface="Arial" pitchFamily="34" charset="0"/>
                <a:cs typeface="Arial" pitchFamily="34" charset="0"/>
              </a:rPr>
              <a:t>from previous approaches, that  it gives promise of turning around some of the depressingly unchanging   functional outcomes of ear health programs, and that the idea should </a:t>
            </a:r>
            <a:r>
              <a:rPr lang="en-AU" sz="1100" b="1" dirty="0" smtClean="0">
                <a:latin typeface="Arial" pitchFamily="34" charset="0"/>
                <a:cs typeface="Arial" pitchFamily="34" charset="0"/>
              </a:rPr>
              <a:t>not</a:t>
            </a:r>
            <a:r>
              <a:rPr lang="en-AU" sz="1100" dirty="0" smtClean="0">
                <a:latin typeface="Arial" pitchFamily="34" charset="0"/>
                <a:cs typeface="Arial" pitchFamily="34" charset="0"/>
              </a:rPr>
              <a:t> wait to be proven</a:t>
            </a:r>
            <a:r>
              <a:rPr lang="en-AU" sz="1100" b="1" dirty="0" smtClean="0">
                <a:latin typeface="Arial" pitchFamily="34" charset="0"/>
                <a:cs typeface="Arial" pitchFamily="34" charset="0"/>
              </a:rPr>
              <a:t> </a:t>
            </a:r>
            <a:r>
              <a:rPr lang="en-AU" sz="1100" dirty="0" smtClean="0">
                <a:latin typeface="Arial" pitchFamily="34" charset="0"/>
                <a:cs typeface="Arial" pitchFamily="34" charset="0"/>
              </a:rPr>
              <a:t>before others examine its potential. </a:t>
            </a:r>
          </a:p>
          <a:p>
            <a:r>
              <a:rPr lang="en-AU" sz="1100" dirty="0" smtClean="0">
                <a:latin typeface="Arial" pitchFamily="34" charset="0"/>
                <a:cs typeface="Arial" pitchFamily="34" charset="0"/>
              </a:rPr>
              <a:t> </a:t>
            </a:r>
          </a:p>
          <a:p>
            <a:pPr eaLnBrk="1" hangingPunct="1"/>
            <a:endParaRPr lang="en-AU" dirty="0" smtClean="0">
              <a:latin typeface="GillSans"/>
            </a:endParaRPr>
          </a:p>
          <a:p>
            <a:pPr eaLnBrk="1" hangingPunct="1"/>
            <a:endParaRPr lang="en-AU" dirty="0" smtClean="0">
              <a:latin typeface="Gill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p:spPr>
        <p:txBody>
          <a:bodyPr/>
          <a:lstStyle/>
          <a:p>
            <a:fld id="{A0308F0C-A90A-40A9-9F74-64767F65586A}" type="slidenum">
              <a:rPr lang="en-US" smtClean="0">
                <a:latin typeface="GillSans"/>
                <a:ea typeface="ヒラギノ角ゴ Pro W3"/>
                <a:cs typeface="ヒラギノ角ゴ Pro W3"/>
                <a:sym typeface="GillSans"/>
              </a:rPr>
              <a:pPr/>
              <a:t>16</a:t>
            </a:fld>
            <a:endParaRPr lang="en-US" smtClean="0">
              <a:latin typeface="GillSans"/>
              <a:ea typeface="ヒラギノ角ゴ Pro W3"/>
              <a:cs typeface="ヒラギノ角ゴ Pro W3"/>
              <a:sym typeface="GillSans"/>
            </a:endParaRPr>
          </a:p>
        </p:txBody>
      </p:sp>
      <p:sp>
        <p:nvSpPr>
          <p:cNvPr id="48131"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48132"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r>
              <a:rPr lang="en-AU" dirty="0" smtClean="0"/>
              <a:t>So that’s the Sunrise Ear health journey over the past few years.  We think the next part is going to be exciting!</a:t>
            </a:r>
          </a:p>
          <a:p>
            <a:r>
              <a:rPr lang="en-AU" dirty="0" smtClean="0"/>
              <a:t> </a:t>
            </a:r>
          </a:p>
          <a:p>
            <a:r>
              <a:rPr lang="en-AU" dirty="0" smtClean="0"/>
              <a:t>Thank you for your attention</a:t>
            </a:r>
          </a:p>
          <a:p>
            <a:r>
              <a:rPr lang="en-AU" dirty="0" smtClean="0"/>
              <a:t> </a:t>
            </a:r>
          </a:p>
          <a:p>
            <a:r>
              <a:rPr lang="en-AU" dirty="0" smtClean="0"/>
              <a:t>Information on Sunrise Health Service is on our Website </a:t>
            </a:r>
          </a:p>
          <a:p>
            <a:r>
              <a:rPr lang="en-AU" dirty="0" smtClean="0"/>
              <a:t>The slides and speaker notes of this presentation will also be placed on the Sunrise website.</a:t>
            </a:r>
          </a:p>
          <a:p>
            <a:r>
              <a:rPr lang="en-AU" dirty="0" smtClean="0"/>
              <a:t> </a:t>
            </a:r>
          </a:p>
          <a:p>
            <a:r>
              <a:rPr lang="en-AU" dirty="0" smtClean="0"/>
              <a:t>We would welcome any comment on the concept of this program as a public health intervention to prevent ear disease related disability, and on the methodology of the program and its evaluation.</a:t>
            </a:r>
          </a:p>
          <a:p>
            <a:pPr eaLnBrk="1" hangingPunct="1"/>
            <a:endParaRPr lang="en-AU" dirty="0" smtClean="0">
              <a:latin typeface="GillSans"/>
            </a:endParaRPr>
          </a:p>
          <a:p>
            <a:pPr eaLnBrk="1" hangingPunct="1">
              <a:buFontTx/>
              <a:buChar char="•"/>
            </a:pPr>
            <a:endParaRPr lang="en-AU" dirty="0" smtClean="0">
              <a:latin typeface="Gill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p:cNvSpPr>
          <p:nvPr>
            <p:ph type="sldNum" sz="quarter" idx="5"/>
          </p:nvPr>
        </p:nvSpPr>
        <p:spPr>
          <a:noFill/>
        </p:spPr>
        <p:txBody>
          <a:bodyPr/>
          <a:lstStyle/>
          <a:p>
            <a:fld id="{65FD74AE-CBE6-42F1-B1F7-E38C6851EE74}" type="slidenum">
              <a:rPr lang="en-US" smtClean="0">
                <a:latin typeface="GillSans"/>
                <a:ea typeface="ヒラギノ角ゴ Pro W3"/>
                <a:cs typeface="ヒラギノ角ゴ Pro W3"/>
                <a:sym typeface="GillSans"/>
              </a:rPr>
              <a:pPr/>
              <a:t>2</a:t>
            </a:fld>
            <a:endParaRPr lang="en-US" smtClean="0">
              <a:latin typeface="GillSans"/>
              <a:ea typeface="ヒラギノ角ゴ Pro W3"/>
              <a:cs typeface="ヒラギノ角ゴ Pro W3"/>
              <a:sym typeface="GillSans"/>
            </a:endParaRPr>
          </a:p>
        </p:txBody>
      </p:sp>
      <p:sp>
        <p:nvSpPr>
          <p:cNvPr id="33795"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33796"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r>
              <a:rPr lang="en-AU" dirty="0" smtClean="0"/>
              <a:t>Good </a:t>
            </a:r>
            <a:r>
              <a:rPr lang="en-AU" dirty="0" smtClean="0"/>
              <a:t>Morning</a:t>
            </a:r>
          </a:p>
          <a:p>
            <a:r>
              <a:rPr lang="en-AU" dirty="0" smtClean="0"/>
              <a:t>I acknowledge the traditional owners of the land we are meeting on</a:t>
            </a:r>
          </a:p>
          <a:p>
            <a:r>
              <a:rPr lang="en-AU" dirty="0" smtClean="0"/>
              <a:t> </a:t>
            </a:r>
          </a:p>
          <a:p>
            <a:r>
              <a:rPr lang="en-AU" dirty="0" smtClean="0"/>
              <a:t>Robin and I have worked for most of the last 40 years in the Kimberley and the Top End of the Territory. I am a Public Health Physician, and bush doctor, with many years experience in Aboriginal health.  Robin is a Teacher of the Deaf who has used those skills in developing approaches to Aboriginal kids with hearing loss.  She is very experienced in teaching indigenous, ESL and deaf kids.  Together, we have been involved in Aboriginal ear disease at practical, organisational, and research levels for all of those 40 years, and continue to work actively in that field.</a:t>
            </a:r>
          </a:p>
          <a:p>
            <a:r>
              <a:rPr lang="en-AU" dirty="0" smtClean="0"/>
              <a:t> </a:t>
            </a:r>
          </a:p>
          <a:p>
            <a:r>
              <a:rPr lang="en-AU" dirty="0" smtClean="0"/>
              <a:t>In this presentation, I will talk about Sunrise Health Service, </a:t>
            </a:r>
          </a:p>
          <a:p>
            <a:r>
              <a:rPr lang="en-AU" dirty="0" smtClean="0"/>
              <a:t>its history in ear health and literacy, </a:t>
            </a:r>
          </a:p>
          <a:p>
            <a:r>
              <a:rPr lang="en-AU" dirty="0" smtClean="0"/>
              <a:t>some recent events, </a:t>
            </a:r>
          </a:p>
          <a:p>
            <a:r>
              <a:rPr lang="en-AU" dirty="0" smtClean="0"/>
              <a:t>and a new public health</a:t>
            </a:r>
            <a:r>
              <a:rPr lang="en-AU" b="1" dirty="0" smtClean="0"/>
              <a:t> </a:t>
            </a:r>
            <a:r>
              <a:rPr lang="en-AU" dirty="0" smtClean="0"/>
              <a:t>approach,   through an education</a:t>
            </a:r>
            <a:r>
              <a:rPr lang="en-AU" b="1" dirty="0" smtClean="0"/>
              <a:t> </a:t>
            </a:r>
            <a:r>
              <a:rPr lang="en-AU" dirty="0" smtClean="0"/>
              <a:t>activity.</a:t>
            </a:r>
          </a:p>
          <a:p>
            <a:r>
              <a:rPr lang="en-AU" dirty="0" smtClean="0"/>
              <a:t> </a:t>
            </a:r>
          </a:p>
          <a:p>
            <a:pPr eaLnBrk="1" hangingPunct="1"/>
            <a:endParaRPr lang="en-AU" dirty="0" smtClean="0">
              <a:latin typeface="Gill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p:cNvSpPr>
          <p:nvPr>
            <p:ph type="sldNum" sz="quarter" idx="5"/>
          </p:nvPr>
        </p:nvSpPr>
        <p:spPr>
          <a:noFill/>
        </p:spPr>
        <p:txBody>
          <a:bodyPr/>
          <a:lstStyle/>
          <a:p>
            <a:fld id="{82F8C758-77D6-4F58-896C-ACB5AA92626B}" type="slidenum">
              <a:rPr lang="en-US" smtClean="0">
                <a:latin typeface="GillSans"/>
                <a:ea typeface="ヒラギノ角ゴ Pro W3"/>
                <a:cs typeface="ヒラギノ角ゴ Pro W3"/>
                <a:sym typeface="GillSans"/>
              </a:rPr>
              <a:pPr/>
              <a:t>3</a:t>
            </a:fld>
            <a:endParaRPr lang="en-US" smtClean="0">
              <a:latin typeface="GillSans"/>
              <a:ea typeface="ヒラギノ角ゴ Pro W3"/>
              <a:cs typeface="ヒラギノ角ゴ Pro W3"/>
              <a:sym typeface="GillSans"/>
            </a:endParaRPr>
          </a:p>
        </p:txBody>
      </p:sp>
      <p:sp>
        <p:nvSpPr>
          <p:cNvPr id="34819"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34820"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AU" smtClean="0">
                <a:latin typeface="GillSans"/>
              </a:rPr>
              <a:t>Sunrise Health Service – for the </a:t>
            </a:r>
            <a:r>
              <a:rPr lang="en-AU" i="1" smtClean="0">
                <a:latin typeface="GillSans"/>
              </a:rPr>
              <a:t>Sun-Come-Up</a:t>
            </a:r>
            <a:r>
              <a:rPr lang="en-AU" smtClean="0">
                <a:latin typeface="GillSans"/>
              </a:rPr>
              <a:t> mob –  serves communities  on land East of Katherine, at the bottom   of the Top End of the Northern Territory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p:cNvSpPr>
          <p:nvPr>
            <p:ph type="sldNum" sz="quarter" idx="5"/>
          </p:nvPr>
        </p:nvSpPr>
        <p:spPr>
          <a:noFill/>
        </p:spPr>
        <p:txBody>
          <a:bodyPr/>
          <a:lstStyle/>
          <a:p>
            <a:fld id="{F0C34CE3-E68C-48D3-A608-BA36EC918098}" type="slidenum">
              <a:rPr lang="en-US" smtClean="0">
                <a:latin typeface="GillSans"/>
                <a:ea typeface="ヒラギノ角ゴ Pro W3"/>
                <a:cs typeface="ヒラギノ角ゴ Pro W3"/>
                <a:sym typeface="GillSans"/>
              </a:rPr>
              <a:pPr/>
              <a:t>4</a:t>
            </a:fld>
            <a:endParaRPr lang="en-US" smtClean="0">
              <a:latin typeface="GillSans"/>
              <a:ea typeface="ヒラギノ角ゴ Pro W3"/>
              <a:cs typeface="ヒラギノ角ゴ Pro W3"/>
              <a:sym typeface="GillSans"/>
            </a:endParaRPr>
          </a:p>
        </p:txBody>
      </p:sp>
      <p:sp>
        <p:nvSpPr>
          <p:cNvPr id="35843"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35844"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r>
              <a:rPr lang="en-AU" dirty="0" smtClean="0"/>
              <a:t>Sunrise’ operational area is within Roper Gulf Shire, one of the 9 new super shires in the Territory </a:t>
            </a:r>
          </a:p>
          <a:p>
            <a:r>
              <a:rPr lang="en-AU" dirty="0" smtClean="0"/>
              <a:t>Sunrise’ Central offices are in Katherine but there are no clinical facilities attached.</a:t>
            </a:r>
          </a:p>
          <a:p>
            <a:r>
              <a:rPr lang="en-AU" dirty="0" smtClean="0"/>
              <a:t> </a:t>
            </a:r>
          </a:p>
          <a:p>
            <a:r>
              <a:rPr lang="en-AU" dirty="0" smtClean="0"/>
              <a:t>There are 3 Top Road major clinics  (on the Central Arnhem Road to Nhulunbuy), and 1 minor clinic manned weekdays only </a:t>
            </a:r>
          </a:p>
          <a:p>
            <a:r>
              <a:rPr lang="en-AU" dirty="0" smtClean="0"/>
              <a:t>There are 4 Bottom Road major clinics and 1 minor clinic , related to the Roper Highway </a:t>
            </a:r>
          </a:p>
          <a:p>
            <a:r>
              <a:rPr lang="en-AU" dirty="0" smtClean="0"/>
              <a:t> </a:t>
            </a:r>
          </a:p>
          <a:p>
            <a:r>
              <a:rPr lang="en-AU" dirty="0" smtClean="0"/>
              <a:t>Sunrise took over from NT Health and commenced operations in 2002</a:t>
            </a:r>
            <a:endParaRPr lang="en-AU" dirty="0" smtClean="0">
              <a:latin typeface="Gill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p:cNvSpPr>
          <p:nvPr>
            <p:ph type="sldNum" sz="quarter" idx="5"/>
          </p:nvPr>
        </p:nvSpPr>
        <p:spPr>
          <a:noFill/>
        </p:spPr>
        <p:txBody>
          <a:bodyPr/>
          <a:lstStyle/>
          <a:p>
            <a:fld id="{69F7E53E-CAED-4217-A98E-3FEB2E2FB34D}" type="slidenum">
              <a:rPr lang="en-US" smtClean="0">
                <a:latin typeface="GillSans"/>
                <a:ea typeface="ヒラギノ角ゴ Pro W3"/>
                <a:cs typeface="ヒラギノ角ゴ Pro W3"/>
                <a:sym typeface="GillSans"/>
              </a:rPr>
              <a:pPr/>
              <a:t>5</a:t>
            </a:fld>
            <a:endParaRPr lang="en-US" smtClean="0">
              <a:latin typeface="GillSans"/>
              <a:ea typeface="ヒラギノ角ゴ Pro W3"/>
              <a:cs typeface="ヒラギノ角ゴ Pro W3"/>
              <a:sym typeface="GillSans"/>
            </a:endParaRPr>
          </a:p>
        </p:txBody>
      </p:sp>
      <p:sp>
        <p:nvSpPr>
          <p:cNvPr id="36867" name="Rectangle 3"/>
          <p:cNvSpPr>
            <a:spLocks noGrp="1"/>
          </p:cNvSpPr>
          <p:nvPr>
            <p:ph type="body" idx="1"/>
          </p:nvPr>
        </p:nvSpPr>
        <p:spPr bwMode="auto">
          <a:xfrm>
            <a:off x="928688" y="857250"/>
            <a:ext cx="5029200" cy="4114800"/>
          </a:xfrm>
          <a:prstGeom prst="rect">
            <a:avLst/>
          </a:prstGeom>
          <a:noFill/>
          <a:ln>
            <a:miter lim="800000"/>
            <a:headEnd/>
            <a:tailEnd/>
          </a:ln>
        </p:spPr>
        <p:txBody>
          <a:bodyPr/>
          <a:lstStyle/>
          <a:p>
            <a:r>
              <a:rPr lang="en-AU" sz="1000" b="1" dirty="0" smtClean="0">
                <a:latin typeface="Arial" pitchFamily="34" charset="0"/>
                <a:cs typeface="Arial" pitchFamily="34" charset="0"/>
              </a:rPr>
              <a:t>DALYs</a:t>
            </a:r>
            <a:r>
              <a:rPr lang="en-AU" sz="1000" dirty="0" smtClean="0">
                <a:latin typeface="Arial" pitchFamily="34" charset="0"/>
                <a:cs typeface="Arial" pitchFamily="34" charset="0"/>
              </a:rPr>
              <a:t> are Disability Adjusted Life Years – a measure of burden of disease – the degree of disability by the length of time suffered.</a:t>
            </a:r>
          </a:p>
          <a:p>
            <a:r>
              <a:rPr lang="en-AU" sz="1000" dirty="0" smtClean="0">
                <a:latin typeface="Arial" pitchFamily="34" charset="0"/>
                <a:cs typeface="Arial" pitchFamily="34" charset="0"/>
              </a:rPr>
              <a:t>Ear disease starts early in life, and does not independently affect longevity, which is why it has been identified as one of the major contributors to DALYs lost in the NT Aboriginal population.</a:t>
            </a:r>
          </a:p>
          <a:p>
            <a:r>
              <a:rPr lang="en-AU" sz="1000" dirty="0" smtClean="0">
                <a:latin typeface="Arial" pitchFamily="34" charset="0"/>
                <a:cs typeface="Arial" pitchFamily="34" charset="0"/>
              </a:rPr>
              <a:t>Otitis media is the descriptor; I suspect hearing loss is the only measured disability.</a:t>
            </a:r>
          </a:p>
          <a:p>
            <a:r>
              <a:rPr lang="en-AU" sz="1000" dirty="0" smtClean="0">
                <a:latin typeface="Arial" pitchFamily="34" charset="0"/>
                <a:cs typeface="Arial" pitchFamily="34" charset="0"/>
              </a:rPr>
              <a:t> </a:t>
            </a:r>
          </a:p>
          <a:p>
            <a:r>
              <a:rPr lang="en-AU" sz="1000" dirty="0" smtClean="0">
                <a:latin typeface="Arial" pitchFamily="34" charset="0"/>
                <a:cs typeface="Arial" pitchFamily="34" charset="0"/>
              </a:rPr>
              <a:t>True ‘Ear Disease Related Disability’   </a:t>
            </a:r>
            <a:r>
              <a:rPr lang="en-AU" sz="1000" b="1" dirty="0" smtClean="0">
                <a:latin typeface="Arial" pitchFamily="34" charset="0"/>
                <a:cs typeface="Arial" pitchFamily="34" charset="0"/>
              </a:rPr>
              <a:t>should</a:t>
            </a:r>
            <a:r>
              <a:rPr lang="en-AU" sz="1000" dirty="0" smtClean="0">
                <a:latin typeface="Arial" pitchFamily="34" charset="0"/>
                <a:cs typeface="Arial" pitchFamily="34" charset="0"/>
              </a:rPr>
              <a:t> include educational failure, unemployment, auditory perception deficit and its effects,   dysfunctional behaviour, incarceration, self harm.  </a:t>
            </a:r>
          </a:p>
          <a:p>
            <a:r>
              <a:rPr lang="en-AU" sz="1000" dirty="0" smtClean="0">
                <a:latin typeface="Arial" pitchFamily="34" charset="0"/>
                <a:cs typeface="Arial" pitchFamily="34" charset="0"/>
              </a:rPr>
              <a:t>I prefer the term ‘Ear Disease Related Disability’ to only talking about hearing loss.</a:t>
            </a:r>
          </a:p>
          <a:p>
            <a:r>
              <a:rPr lang="en-AU" sz="1000" dirty="0" smtClean="0">
                <a:latin typeface="Arial" pitchFamily="34" charset="0"/>
                <a:cs typeface="Arial" pitchFamily="34" charset="0"/>
              </a:rPr>
              <a:t> </a:t>
            </a:r>
          </a:p>
          <a:p>
            <a:r>
              <a:rPr lang="en-AU" sz="1000" dirty="0" smtClean="0">
                <a:latin typeface="Arial" pitchFamily="34" charset="0"/>
                <a:cs typeface="Arial" pitchFamily="34" charset="0"/>
              </a:rPr>
              <a:t>The significance of ear disease has been accepted by Sunrise from its inception. </a:t>
            </a:r>
          </a:p>
          <a:p>
            <a:r>
              <a:rPr lang="en-AU" sz="1000" dirty="0" smtClean="0">
                <a:latin typeface="Arial" pitchFamily="34" charset="0"/>
                <a:cs typeface="Arial" pitchFamily="34" charset="0"/>
              </a:rPr>
              <a:t>The Aural Health Program commenced at the time of the original Coordinated Care Trial from 2002, externally funded by Honda Foundation out of need for additional funding not included in core funding. </a:t>
            </a:r>
          </a:p>
          <a:p>
            <a:r>
              <a:rPr lang="en-AU" sz="1000" dirty="0" smtClean="0">
                <a:latin typeface="Arial" pitchFamily="34" charset="0"/>
                <a:cs typeface="Arial" pitchFamily="34" charset="0"/>
              </a:rPr>
              <a:t>The Program was directed at 0 – 8 year olds.  It included </a:t>
            </a:r>
          </a:p>
          <a:p>
            <a:pPr lvl="0"/>
            <a:r>
              <a:rPr lang="en-AU" sz="1000" dirty="0" smtClean="0">
                <a:latin typeface="Arial" pitchFamily="34" charset="0"/>
                <a:cs typeface="Arial" pitchFamily="34" charset="0"/>
              </a:rPr>
              <a:t>otoscopic screening,  with provision of video otoscopes in each clinic </a:t>
            </a:r>
          </a:p>
          <a:p>
            <a:pPr lvl="0"/>
            <a:r>
              <a:rPr lang="en-AU" sz="1000" dirty="0" smtClean="0">
                <a:latin typeface="Arial" pitchFamily="34" charset="0"/>
                <a:cs typeface="Arial" pitchFamily="34" charset="0"/>
              </a:rPr>
              <a:t>community and clinic ear health awareness,   </a:t>
            </a:r>
          </a:p>
          <a:p>
            <a:pPr lvl="0"/>
            <a:r>
              <a:rPr lang="en-AU" sz="1000" dirty="0" smtClean="0">
                <a:latin typeface="Arial" pitchFamily="34" charset="0"/>
                <a:cs typeface="Arial" pitchFamily="34" charset="0"/>
              </a:rPr>
              <a:t>audiometric screening, referral, &amp; follow-up –</a:t>
            </a:r>
          </a:p>
          <a:p>
            <a:pPr lvl="0"/>
            <a:r>
              <a:rPr lang="en-AU" sz="1000" dirty="0" smtClean="0">
                <a:latin typeface="Arial" pitchFamily="34" charset="0"/>
                <a:cs typeface="Arial" pitchFamily="34" charset="0"/>
              </a:rPr>
              <a:t>Ear toilets for discharging ears – </a:t>
            </a:r>
          </a:p>
          <a:p>
            <a:pPr lvl="0"/>
            <a:r>
              <a:rPr lang="en-AU" sz="1000" dirty="0" smtClean="0">
                <a:latin typeface="Arial" pitchFamily="34" charset="0"/>
                <a:cs typeface="Arial" pitchFamily="34" charset="0"/>
              </a:rPr>
              <a:t>Liaison with schools, hearing services, ENT specialists</a:t>
            </a:r>
          </a:p>
          <a:p>
            <a:r>
              <a:rPr lang="en-AU" sz="1000" dirty="0" smtClean="0">
                <a:latin typeface="Arial" pitchFamily="34" charset="0"/>
                <a:cs typeface="Arial" pitchFamily="34" charset="0"/>
              </a:rPr>
              <a:t> </a:t>
            </a:r>
          </a:p>
          <a:p>
            <a:r>
              <a:rPr lang="en-AU" sz="1000" dirty="0" smtClean="0">
                <a:latin typeface="Arial" pitchFamily="34" charset="0"/>
                <a:cs typeface="Arial" pitchFamily="34" charset="0"/>
              </a:rPr>
              <a:t>It was, and is, run by one dedicated coordinator – a Senior Aboriginal Health Worker across the Sunrise service area – facilitating programs involving Aboriginal Health Workers in each clinic</a:t>
            </a:r>
          </a:p>
          <a:p>
            <a:r>
              <a:rPr lang="en-AU" sz="1000" dirty="0" smtClean="0">
                <a:latin typeface="Arial" pitchFamily="34" charset="0"/>
                <a:cs typeface="Arial" pitchFamily="34" charset="0"/>
              </a:rPr>
              <a:t> </a:t>
            </a:r>
          </a:p>
          <a:p>
            <a:r>
              <a:rPr lang="en-AU" sz="1000" dirty="0" smtClean="0">
                <a:latin typeface="Arial" pitchFamily="34" charset="0"/>
                <a:cs typeface="Arial" pitchFamily="34" charset="0"/>
              </a:rPr>
              <a:t>The program was externally evaluated in 2007 –   this found that</a:t>
            </a:r>
          </a:p>
          <a:p>
            <a:pPr lvl="0"/>
            <a:r>
              <a:rPr lang="en-AU" sz="1000" dirty="0" smtClean="0">
                <a:latin typeface="Arial" pitchFamily="34" charset="0"/>
                <a:cs typeface="Arial" pitchFamily="34" charset="0"/>
              </a:rPr>
              <a:t>Data was not sufficient to comment on clinical outcomes – </a:t>
            </a:r>
          </a:p>
          <a:p>
            <a:pPr lvl="0"/>
            <a:r>
              <a:rPr lang="en-AU" sz="1000" dirty="0" smtClean="0">
                <a:latin typeface="Arial" pitchFamily="34" charset="0"/>
                <a:cs typeface="Arial" pitchFamily="34" charset="0"/>
              </a:rPr>
              <a:t>Process outcomes were satisfactory in terms of program activities </a:t>
            </a:r>
          </a:p>
          <a:p>
            <a:pPr lvl="0"/>
            <a:r>
              <a:rPr lang="en-AU" sz="1000" dirty="0" smtClean="0">
                <a:latin typeface="Arial" pitchFamily="34" charset="0"/>
                <a:cs typeface="Arial" pitchFamily="34" charset="0"/>
              </a:rPr>
              <a:t>But less satisfactory in terms of documentation – </a:t>
            </a:r>
          </a:p>
          <a:p>
            <a:r>
              <a:rPr lang="en-AU" sz="1000" dirty="0" smtClean="0">
                <a:latin typeface="Arial" pitchFamily="34" charset="0"/>
                <a:cs typeface="Arial" pitchFamily="34" charset="0"/>
              </a:rPr>
              <a:t> </a:t>
            </a:r>
          </a:p>
          <a:p>
            <a:r>
              <a:rPr lang="en-AU" sz="1000" dirty="0" smtClean="0">
                <a:latin typeface="Arial" pitchFamily="34" charset="0"/>
                <a:cs typeface="Arial" pitchFamily="34" charset="0"/>
              </a:rPr>
              <a:t>The evaluation was critical of the target age group, recommending  0 – 4 yrs,  which would miss the all-important management of discharging ears in the early school years </a:t>
            </a:r>
          </a:p>
          <a:p>
            <a:r>
              <a:rPr lang="en-AU" sz="1000" dirty="0" smtClean="0">
                <a:latin typeface="Arial" pitchFamily="34" charset="0"/>
                <a:cs typeface="Arial" pitchFamily="34" charset="0"/>
              </a:rPr>
              <a:t> </a:t>
            </a:r>
          </a:p>
          <a:p>
            <a:r>
              <a:rPr lang="en-AU" sz="1000" dirty="0" smtClean="0">
                <a:latin typeface="Arial" pitchFamily="34" charset="0"/>
                <a:cs typeface="Arial" pitchFamily="34" charset="0"/>
              </a:rPr>
              <a:t>It also noted that the intended aural health team in each community had not eventuated</a:t>
            </a:r>
          </a:p>
          <a:p>
            <a:pPr eaLnBrk="1" hangingPunct="1"/>
            <a:endParaRPr lang="en-AU" dirty="0" smtClean="0">
              <a:latin typeface="Gill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p:cNvSpPr>
          <p:nvPr>
            <p:ph type="sldNum" sz="quarter" idx="5"/>
          </p:nvPr>
        </p:nvSpPr>
        <p:spPr>
          <a:noFill/>
        </p:spPr>
        <p:txBody>
          <a:bodyPr/>
          <a:lstStyle/>
          <a:p>
            <a:fld id="{4E4F5EE9-E3FA-4FF9-BA99-B410B7489B67}" type="slidenum">
              <a:rPr lang="en-US" smtClean="0">
                <a:latin typeface="GillSans"/>
                <a:ea typeface="ヒラギノ角ゴ Pro W3"/>
                <a:cs typeface="ヒラギノ角ゴ Pro W3"/>
                <a:sym typeface="GillSans"/>
              </a:rPr>
              <a:pPr/>
              <a:t>6</a:t>
            </a:fld>
            <a:endParaRPr lang="en-US" smtClean="0">
              <a:latin typeface="GillSans"/>
              <a:ea typeface="ヒラギノ角ゴ Pro W3"/>
              <a:cs typeface="ヒラギノ角ゴ Pro W3"/>
              <a:sym typeface="GillSans"/>
            </a:endParaRPr>
          </a:p>
        </p:txBody>
      </p:sp>
      <p:sp>
        <p:nvSpPr>
          <p:cNvPr id="37891" name="Rectangle 2"/>
          <p:cNvSpPr>
            <a:spLocks noGrp="1" noRot="1" noChangeAspect="1" noChangeArrowheads="1" noTextEdit="1"/>
          </p:cNvSpPr>
          <p:nvPr>
            <p:ph type="sldImg"/>
          </p:nvPr>
        </p:nvSpPr>
        <p:spPr bwMode="auto">
          <a:xfrm>
            <a:off x="1457325" y="685800"/>
            <a:ext cx="3943350" cy="2957513"/>
          </a:xfrm>
          <a:prstGeom prst="rect">
            <a:avLst/>
          </a:prstGeom>
          <a:noFill/>
          <a:ln>
            <a:miter lim="800000"/>
            <a:headEnd/>
            <a:tailEnd/>
          </a:ln>
        </p:spPr>
      </p:sp>
      <p:sp>
        <p:nvSpPr>
          <p:cNvPr id="37893" name="Rectangle 5"/>
          <p:cNvSpPr>
            <a:spLocks noGrp="1" noChangeArrowheads="1"/>
          </p:cNvSpPr>
          <p:nvPr>
            <p:ph type="body" idx="1"/>
          </p:nvPr>
        </p:nvSpPr>
        <p:spPr bwMode="auto">
          <a:xfrm>
            <a:off x="714356" y="3857620"/>
            <a:ext cx="5357849"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The</a:t>
            </a:r>
            <a:r>
              <a:rPr kumimoji="0" lang="en-AU" sz="1100" b="1"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 Early Start </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Project</a:t>
            </a:r>
            <a:r>
              <a:rPr kumimoji="0" lang="en-AU" sz="1100" b="1"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  </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is part of Sunrise</a:t>
            </a:r>
            <a:r>
              <a:rPr kumimoji="0" lang="en-AU" sz="1100" b="0" i="0" u="none" strike="noStrike" cap="none" normalizeH="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 interest and involvement in   literacy, education, and health, flowing from  a scoping study called  </a:t>
            </a:r>
            <a:r>
              <a:rPr kumimoji="0" lang="en-AU" sz="1100" b="0" i="0" u="none" strike="noStrike" cap="none" normalizeH="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Literacy for Life</a:t>
            </a:r>
            <a:r>
              <a:rPr kumimoji="0" lang="en-AU" sz="1100" b="0" i="0" u="none" strike="noStrike" cap="none" normalizeH="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 in one Sunrise community, by Schwab and Sutherland from ANU, completed in 2004.  It was supported by Fred Hollows  Foundation </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Early Start is one of a suite of activities funded through Ian Thorpe Foundation to address the study  findings.  Other activities included books in homes, and  literacy backpacks. </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Project activities started in 2005 and involve provision of educationally approved books and toys for use in playgroup type activities directed at early literacy, mainly in the context of Women</a:t>
            </a:r>
            <a:r>
              <a:rPr kumimoji="0" lang="en-AU" sz="1100" b="0" i="0" u="none" strike="noStrike" cap="none" normalizeH="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s Centres.   </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The program required community engagement, and sought to include health literacy, and learning of traditional practices in healthy child rearing, where these could be identified.</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It employed a coordinator </a:t>
            </a:r>
            <a:r>
              <a:rPr kumimoji="0" lang="en-AU" sz="1100" b="0" i="0" u="none" strike="noStrike" cap="none" normalizeH="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 with high level skill requirements including   project manager, early childhood educator, experience in health, and implying the need for some anthropological expertise</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It employed part time Aboriginal Community Based Workers from each community to support play groups to utilise the books and toys.  </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Early Start commenced in 4 communities on the Top Road </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For a variety of reasons, the project has not prospered, and Community Based Workers have become concerned that their roles have diminished to those of child minders and book and toy monitors.</a:t>
            </a:r>
            <a:endParaRPr kumimoji="0" lang="en-AU" sz="600" b="0" i="0" u="none" strike="noStrike" cap="none" normalizeH="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Arial" pitchFamily="34" charset="0"/>
                <a:ea typeface="Times New Roman" pitchFamily="18" charset="0"/>
                <a:cs typeface="Arial" pitchFamily="34" charset="0"/>
                <a:sym typeface="GillSans"/>
              </a:rPr>
              <a:t>This program has probably been a casualty of the increased pressure on staff and communities associated with the events following July 2007 . This typically happens when selected, high priority, external programs are imposed on a Primary Health Care setting.  Something has to go, and it is the things which do not seem to fit in core health business. </a:t>
            </a:r>
            <a:endParaRPr kumimoji="0" lang="en-AU" sz="1100" b="0" i="0" u="none" strike="noStrike" cap="none" normalizeH="0" dirty="0" smtClean="0">
              <a:ln>
                <a:noFill/>
              </a:ln>
              <a:solidFill>
                <a:srgbClr val="000000"/>
              </a:solidFill>
              <a:effectLst/>
              <a:latin typeface="GillSans"/>
              <a:ea typeface="Times New Roman" pitchFamily="18" charset="0"/>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dirty="0" smtClean="0">
                <a:ln>
                  <a:noFill/>
                </a:ln>
                <a:solidFill>
                  <a:srgbClr val="000000"/>
                </a:solidFill>
                <a:effectLst/>
                <a:latin typeface="GillSans"/>
                <a:ea typeface="Times New Roman" pitchFamily="18" charset="0"/>
                <a:cs typeface="ヒラギノ角ゴ Pro W3"/>
                <a:sym typeface="GillSans"/>
              </a:rPr>
              <a:t/>
            </a:r>
            <a:br>
              <a:rPr kumimoji="0" lang="en-AU" sz="1100" b="0" i="0" u="none" strike="noStrike" cap="none" normalizeH="0" dirty="0" smtClean="0">
                <a:ln>
                  <a:noFill/>
                </a:ln>
                <a:solidFill>
                  <a:srgbClr val="000000"/>
                </a:solidFill>
                <a:effectLst/>
                <a:latin typeface="GillSans"/>
                <a:ea typeface="Times New Roman" pitchFamily="18" charset="0"/>
                <a:cs typeface="ヒラギノ角ゴ Pro W3"/>
                <a:sym typeface="GillSans"/>
              </a:rPr>
            </a:br>
            <a:endParaRPr kumimoji="0" lang="en-AU" sz="600" b="0" i="0" u="none" strike="noStrike" cap="none" normalizeH="0" dirty="0" smtClean="0">
              <a:ln>
                <a:noFill/>
              </a:ln>
              <a:solidFill>
                <a:srgbClr val="000000"/>
              </a:solidFill>
              <a:effectLst/>
              <a:latin typeface="GillSans"/>
              <a:ea typeface="ヒラギノ角ゴ Pro W3"/>
              <a:cs typeface="ヒラギノ角ゴ Pro W3"/>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4000" b="0" i="0" u="none" strike="noStrike" cap="none" normalizeH="0" baseline="0" dirty="0" smtClean="0">
              <a:ln>
                <a:noFill/>
              </a:ln>
              <a:solidFill>
                <a:srgbClr val="000000"/>
              </a:solidFill>
              <a:effectLst/>
              <a:latin typeface="GillSans"/>
              <a:ea typeface="ヒラギノ角ゴ Pro W3"/>
              <a:cs typeface="ヒラギノ角ゴ Pro W3"/>
              <a:sym typeface="Gill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p:cNvSpPr>
          <p:nvPr>
            <p:ph type="sldNum" sz="quarter" idx="5"/>
          </p:nvPr>
        </p:nvSpPr>
        <p:spPr>
          <a:noFill/>
        </p:spPr>
        <p:txBody>
          <a:bodyPr/>
          <a:lstStyle/>
          <a:p>
            <a:fld id="{49BF8C98-3169-42DF-8486-C8943D36088B}" type="slidenum">
              <a:rPr lang="en-US" smtClean="0">
                <a:latin typeface="GillSans"/>
                <a:ea typeface="ヒラギノ角ゴ Pro W3"/>
                <a:cs typeface="ヒラギノ角ゴ Pro W3"/>
                <a:sym typeface="GillSans"/>
              </a:rPr>
              <a:pPr/>
              <a:t>7</a:t>
            </a:fld>
            <a:endParaRPr lang="en-US" smtClean="0">
              <a:latin typeface="GillSans"/>
              <a:ea typeface="ヒラギノ角ゴ Pro W3"/>
              <a:cs typeface="ヒラギノ角ゴ Pro W3"/>
              <a:sym typeface="GillSans"/>
            </a:endParaRPr>
          </a:p>
        </p:txBody>
      </p:sp>
      <p:sp>
        <p:nvSpPr>
          <p:cNvPr id="38915" name="Rectangle 2"/>
          <p:cNvSpPr>
            <a:spLocks noGrp="1" noRot="1" noChangeAspect="1" noChangeArrowheads="1" noTextEdit="1"/>
          </p:cNvSpPr>
          <p:nvPr>
            <p:ph type="sldImg"/>
          </p:nvPr>
        </p:nvSpPr>
        <p:spPr bwMode="auto">
          <a:xfrm>
            <a:off x="1881188" y="214313"/>
            <a:ext cx="2952750" cy="2214562"/>
          </a:xfrm>
          <a:prstGeom prst="rect">
            <a:avLst/>
          </a:prstGeom>
          <a:noFill/>
          <a:ln>
            <a:miter lim="800000"/>
            <a:headEnd/>
            <a:tailEnd/>
          </a:ln>
        </p:spPr>
      </p:sp>
      <p:sp>
        <p:nvSpPr>
          <p:cNvPr id="38917" name="Rectangle 5"/>
          <p:cNvSpPr>
            <a:spLocks noGrp="1" noChangeArrowheads="1"/>
          </p:cNvSpPr>
          <p:nvPr>
            <p:ph type="body" idx="1"/>
          </p:nvPr>
        </p:nvSpPr>
        <p:spPr bwMode="auto">
          <a:xfrm>
            <a:off x="500063" y="2500313"/>
            <a:ext cx="5286391"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Because, in July 2007, the Northern Territory Emergency Response became law and was implemented.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In my opinion, the Intervention is the most regressive act of the Australian Government against Aboriginal people in my lifetime, and probably since Federation.  I can see no ends which justify the loss of dignity, the removal of protection against discrimination, the disregard of consultation, the disempowerment, and the loss of self determination   which were imposed by our [so-called] democratic government. </a:t>
            </a:r>
            <a:r>
              <a:rPr kumimoji="0" lang="en-AU"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That being said,</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Phase 1 brought in the Child Health Checks  </a:t>
            </a:r>
            <a:r>
              <a:rPr kumimoji="0" lang="en-AU" sz="1100" b="0" i="0" u="none" strike="noStrike" cap="none" normalizeH="0" baseline="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Sunrise negotiated to  continue to do the Child Health Checks   in house   in MBS Item 708 format, as was being done as core business, with results sent to Australian Institute of Health and Welfare in electronic format  instead of using the Government</a:t>
            </a:r>
            <a:r>
              <a:rPr kumimoji="0" lang="en-AU" sz="1100" b="0" i="0" u="none" strike="noStrike" cap="none" normalizeH="0" baseline="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s paper based format.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Documentation of ear disease in 708 is not suitable for statistical purposes or for AIHW analysis.  However the full 16 page Child Health Check was also deficient, in that it used limited clinical signs for ear disease, some of dubious diagnostic value.</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Accuracy of ear examinations in the non-research clinical setting has always been questionable.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Results in Sunrise and in AIHW data tend to bear this out.</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708 data were not included in the subsequent AIHW analysis.</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AIHW report recorded the prevalence of ear disease in 0 -15 yr old at 30%.</a:t>
            </a:r>
            <a:r>
              <a:rPr kumimoji="0" lang="en-AU"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This should be compared with previous specific ear disease surveys, and research findings.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For example, the prevalence in 0 </a:t>
            </a:r>
            <a:r>
              <a:rPr kumimoji="0" lang="en-AU" sz="1100" b="0" i="0" u="none" strike="noStrike" cap="none" normalizeH="0" baseline="0" dirty="0" smtClean="0">
                <a:ln>
                  <a:noFill/>
                </a:ln>
                <a:solidFill>
                  <a:srgbClr val="000000"/>
                </a:solidFill>
                <a:effectLst/>
                <a:latin typeface="GillSans"/>
                <a:ea typeface="Times New Roman" pitchFamily="18" charset="0"/>
                <a:cs typeface="Arial" pitchFamily="34" charset="0"/>
                <a:sym typeface="GillSans"/>
              </a:rPr>
              <a:t>–</a:t>
            </a: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 36 months infants in remote Top End communities exceeded 90%.  </a:t>
            </a:r>
            <a:endParaRPr kumimoji="0" lang="en-AU" sz="600" b="0" i="0" u="none" strike="noStrike" cap="none" normalizeH="0" baseline="0" dirty="0" smtClean="0">
              <a:ln>
                <a:noFill/>
              </a:ln>
              <a:solidFill>
                <a:srgbClr val="000000"/>
              </a:solidFill>
              <a:effectLst/>
              <a:latin typeface="GillSans"/>
              <a:ea typeface="ヒラギノ角ゴ Pro W3"/>
              <a:cs typeface="Arial" pitchFamily="34" charset="0"/>
              <a:sym typeface="Gill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GillSans"/>
              </a:rPr>
              <a:t>Concern has been expressed that resourcing for the ear disease problem will be set by the under-reported AIHW figure. </a:t>
            </a:r>
            <a:endParaRPr kumimoji="0" lang="en-AU" sz="4000" b="0" i="0" u="none" strike="noStrike" cap="none" normalizeH="0" baseline="0" dirty="0" smtClean="0">
              <a:ln>
                <a:noFill/>
              </a:ln>
              <a:solidFill>
                <a:srgbClr val="000000"/>
              </a:solidFill>
              <a:effectLst/>
              <a:latin typeface="GillSans"/>
              <a:ea typeface="ヒラギノ角ゴ Pro W3"/>
              <a:cs typeface="ヒラギノ角ゴ Pro W3"/>
              <a:sym typeface="Gill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sldNum" sz="quarter" idx="5"/>
          </p:nvPr>
        </p:nvSpPr>
        <p:spPr>
          <a:noFill/>
        </p:spPr>
        <p:txBody>
          <a:bodyPr/>
          <a:lstStyle/>
          <a:p>
            <a:fld id="{548BD76E-A288-42D2-9B96-EF0FB867B852}" type="slidenum">
              <a:rPr lang="en-US" smtClean="0">
                <a:latin typeface="GillSans"/>
                <a:ea typeface="ヒラギノ角ゴ Pro W3"/>
                <a:cs typeface="ヒラギノ角ゴ Pro W3"/>
                <a:sym typeface="GillSans"/>
              </a:rPr>
              <a:pPr/>
              <a:t>8</a:t>
            </a:fld>
            <a:endParaRPr lang="en-US" smtClean="0">
              <a:latin typeface="GillSans"/>
              <a:ea typeface="ヒラギノ角ゴ Pro W3"/>
              <a:cs typeface="ヒラギノ角ゴ Pro W3"/>
              <a:sym typeface="GillSans"/>
            </a:endParaRPr>
          </a:p>
        </p:txBody>
      </p:sp>
      <p:sp>
        <p:nvSpPr>
          <p:cNvPr id="39939" name="Rectangle 3"/>
          <p:cNvSpPr>
            <a:spLocks noGrp="1"/>
          </p:cNvSpPr>
          <p:nvPr>
            <p:ph type="body" idx="1"/>
          </p:nvPr>
        </p:nvSpPr>
        <p:spPr bwMode="auto">
          <a:xfrm>
            <a:off x="500042" y="2357420"/>
            <a:ext cx="5643581" cy="6786580"/>
          </a:xfrm>
          <a:prstGeom prst="rect">
            <a:avLst/>
          </a:prstGeom>
          <a:noFill/>
          <a:ln>
            <a:miter lim="800000"/>
            <a:headEnd/>
            <a:tailEnd/>
          </a:ln>
        </p:spPr>
        <p:txBody>
          <a:bodyPr/>
          <a:lstStyle/>
          <a:p>
            <a:r>
              <a:rPr lang="en-AU" sz="1050" dirty="0" smtClean="0">
                <a:latin typeface="Arial" pitchFamily="34" charset="0"/>
                <a:cs typeface="Arial" pitchFamily="34" charset="0"/>
              </a:rPr>
              <a:t>Phase 2 – (up to September 2008) funded, and virtually </a:t>
            </a:r>
            <a:r>
              <a:rPr lang="en-AU" sz="1050" b="1" dirty="0" smtClean="0">
                <a:latin typeface="Arial" pitchFamily="34" charset="0"/>
                <a:cs typeface="Arial" pitchFamily="34" charset="0"/>
              </a:rPr>
              <a:t>forced</a:t>
            </a:r>
            <a:r>
              <a:rPr lang="en-AU" sz="1050" dirty="0" smtClean="0">
                <a:latin typeface="Arial" pitchFamily="34" charset="0"/>
                <a:cs typeface="Arial" pitchFamily="34" charset="0"/>
              </a:rPr>
              <a:t> follow up of conditions found in Child Health Checks. </a:t>
            </a:r>
          </a:p>
          <a:p>
            <a:r>
              <a:rPr lang="en-AU" sz="1050" dirty="0" smtClean="0">
                <a:latin typeface="Arial" pitchFamily="34" charset="0"/>
                <a:cs typeface="Arial" pitchFamily="34" charset="0"/>
              </a:rPr>
              <a:t> </a:t>
            </a:r>
          </a:p>
          <a:p>
            <a:r>
              <a:rPr lang="en-AU" sz="1050" dirty="0" smtClean="0">
                <a:latin typeface="Arial" pitchFamily="34" charset="0"/>
                <a:cs typeface="Arial" pitchFamily="34" charset="0"/>
              </a:rPr>
              <a:t>The Intervention generated a large workload of reviews and referrals, most of which were unnecessary – </a:t>
            </a:r>
          </a:p>
          <a:p>
            <a:pPr lvl="0"/>
            <a:r>
              <a:rPr lang="en-AU" sz="1050" dirty="0" smtClean="0">
                <a:latin typeface="Arial" pitchFamily="34" charset="0"/>
                <a:cs typeface="Arial" pitchFamily="34" charset="0"/>
              </a:rPr>
              <a:t>specialist review of previously known problems, many already on waiting lists </a:t>
            </a:r>
          </a:p>
          <a:p>
            <a:pPr lvl="0"/>
            <a:r>
              <a:rPr lang="en-AU" sz="1050" dirty="0" smtClean="0">
                <a:latin typeface="Arial" pitchFamily="34" charset="0"/>
                <a:cs typeface="Arial" pitchFamily="34" charset="0"/>
              </a:rPr>
              <a:t>specialist review of chronically discharging ears, where specialist advice was either not necessary or not useful – </a:t>
            </a:r>
          </a:p>
          <a:p>
            <a:pPr lvl="0"/>
            <a:r>
              <a:rPr lang="en-AU" sz="1050" dirty="0" smtClean="0">
                <a:latin typeface="Arial" pitchFamily="34" charset="0"/>
                <a:cs typeface="Arial" pitchFamily="34" charset="0"/>
              </a:rPr>
              <a:t>specialist review of chronic perforations for children below the age for surgical intervention.  </a:t>
            </a:r>
          </a:p>
          <a:p>
            <a:r>
              <a:rPr lang="en-AU" sz="1050" dirty="0" smtClean="0">
                <a:latin typeface="Arial" pitchFamily="34" charset="0"/>
                <a:cs typeface="Arial" pitchFamily="34" charset="0"/>
              </a:rPr>
              <a:t>Many specialist reviews entailed travel of several hundred </a:t>
            </a:r>
            <a:r>
              <a:rPr lang="en-AU" sz="1050" dirty="0" err="1" smtClean="0">
                <a:latin typeface="Arial" pitchFamily="34" charset="0"/>
                <a:cs typeface="Arial" pitchFamily="34" charset="0"/>
              </a:rPr>
              <a:t>Kms</a:t>
            </a:r>
            <a:r>
              <a:rPr lang="en-AU" sz="1050" dirty="0" smtClean="0">
                <a:latin typeface="Arial" pitchFamily="34" charset="0"/>
                <a:cs typeface="Arial" pitchFamily="34" charset="0"/>
              </a:rPr>
              <a:t> round trip with family escort</a:t>
            </a:r>
          </a:p>
          <a:p>
            <a:r>
              <a:rPr lang="en-AU" sz="1050" dirty="0" smtClean="0">
                <a:latin typeface="Arial" pitchFamily="34" charset="0"/>
                <a:cs typeface="Arial" pitchFamily="34" charset="0"/>
              </a:rPr>
              <a:t> </a:t>
            </a:r>
          </a:p>
          <a:p>
            <a:r>
              <a:rPr lang="en-AU" sz="1050" dirty="0" smtClean="0">
                <a:latin typeface="Arial" pitchFamily="34" charset="0"/>
                <a:cs typeface="Arial" pitchFamily="34" charset="0"/>
              </a:rPr>
              <a:t>An ear disease review and audiology process was established and coordinated through an intermediary unit of </a:t>
            </a:r>
            <a:r>
              <a:rPr lang="en-AU" sz="1050" b="1" dirty="0" smtClean="0">
                <a:latin typeface="Arial" pitchFamily="34" charset="0"/>
                <a:cs typeface="Arial" pitchFamily="34" charset="0"/>
              </a:rPr>
              <a:t>NT</a:t>
            </a:r>
            <a:r>
              <a:rPr lang="en-AU" sz="1050" dirty="0" smtClean="0">
                <a:latin typeface="Arial" pitchFamily="34" charset="0"/>
                <a:cs typeface="Arial" pitchFamily="34" charset="0"/>
              </a:rPr>
              <a:t> Govt called </a:t>
            </a:r>
            <a:r>
              <a:rPr lang="en-AU" sz="1050" b="1" dirty="0" smtClean="0">
                <a:latin typeface="Arial" pitchFamily="34" charset="0"/>
                <a:cs typeface="Arial" pitchFamily="34" charset="0"/>
              </a:rPr>
              <a:t>Helping Hands</a:t>
            </a:r>
            <a:endParaRPr lang="en-AU" sz="1050" dirty="0" smtClean="0">
              <a:latin typeface="Arial" pitchFamily="34" charset="0"/>
              <a:cs typeface="Arial" pitchFamily="34" charset="0"/>
            </a:endParaRPr>
          </a:p>
          <a:p>
            <a:r>
              <a:rPr lang="en-AU" sz="1050" dirty="0" smtClean="0">
                <a:latin typeface="Arial" pitchFamily="34" charset="0"/>
                <a:cs typeface="Arial" pitchFamily="34" charset="0"/>
              </a:rPr>
              <a:t>They scheduled visits by audiometrists, audiologists, and eventually ENT teams to remote clinics – </a:t>
            </a:r>
          </a:p>
          <a:p>
            <a:r>
              <a:rPr lang="en-AU" sz="1050" dirty="0" smtClean="0">
                <a:latin typeface="Arial" pitchFamily="34" charset="0"/>
                <a:cs typeface="Arial" pitchFamily="34" charset="0"/>
              </a:rPr>
              <a:t>They had their own recall lists and follow up arrangements independent of Sunrise Health Service which is Community Controlled, and therefore responsible for the health services in its area of operation.  –– this circus is ongoing.</a:t>
            </a:r>
          </a:p>
          <a:p>
            <a:r>
              <a:rPr lang="en-AU" sz="1050" b="1" dirty="0" smtClean="0">
                <a:latin typeface="Arial" pitchFamily="34" charset="0"/>
                <a:cs typeface="Arial" pitchFamily="34" charset="0"/>
              </a:rPr>
              <a:t> </a:t>
            </a:r>
            <a:endParaRPr lang="en-AU" sz="1050" dirty="0" smtClean="0">
              <a:latin typeface="Arial" pitchFamily="34" charset="0"/>
              <a:cs typeface="Arial" pitchFamily="34" charset="0"/>
            </a:endParaRPr>
          </a:p>
          <a:p>
            <a:r>
              <a:rPr lang="en-AU" sz="1050" b="1" dirty="0" smtClean="0">
                <a:latin typeface="Arial" pitchFamily="34" charset="0"/>
                <a:cs typeface="Arial" pitchFamily="34" charset="0"/>
              </a:rPr>
              <a:t>Australian Hearing’s </a:t>
            </a:r>
            <a:r>
              <a:rPr lang="en-AU" sz="1050" dirty="0" smtClean="0">
                <a:latin typeface="Arial" pitchFamily="34" charset="0"/>
                <a:cs typeface="Arial" pitchFamily="34" charset="0"/>
              </a:rPr>
              <a:t>strategy appeared to change with the Intervention,   with </a:t>
            </a:r>
          </a:p>
          <a:p>
            <a:pPr lvl="0"/>
            <a:r>
              <a:rPr lang="en-AU" sz="1050" dirty="0" smtClean="0">
                <a:latin typeface="Arial" pitchFamily="34" charset="0"/>
                <a:cs typeface="Arial" pitchFamily="34" charset="0"/>
              </a:rPr>
              <a:t>Apparent lowering of the threshold for providing bone-conducting hearing aids,</a:t>
            </a:r>
          </a:p>
          <a:p>
            <a:pPr lvl="0"/>
            <a:r>
              <a:rPr lang="en-AU" sz="1050" dirty="0" smtClean="0">
                <a:latin typeface="Arial" pitchFamily="34" charset="0"/>
                <a:cs typeface="Arial" pitchFamily="34" charset="0"/>
              </a:rPr>
              <a:t>Providing  ‘hearing hats’   which have been hugely successful from a compliance point of view, and </a:t>
            </a:r>
          </a:p>
          <a:p>
            <a:pPr lvl="0"/>
            <a:r>
              <a:rPr lang="en-AU" sz="1050" dirty="0" smtClean="0">
                <a:latin typeface="Arial" pitchFamily="34" charset="0"/>
                <a:cs typeface="Arial" pitchFamily="34" charset="0"/>
              </a:rPr>
              <a:t>providing a second hearing aid for home use</a:t>
            </a:r>
          </a:p>
          <a:p>
            <a:r>
              <a:rPr lang="en-AU" sz="1050" dirty="0" smtClean="0">
                <a:latin typeface="Arial" pitchFamily="34" charset="0"/>
                <a:cs typeface="Arial" pitchFamily="34" charset="0"/>
              </a:rPr>
              <a:t>–  all dramatic and welcome turnarounds.</a:t>
            </a:r>
          </a:p>
          <a:p>
            <a:r>
              <a:rPr lang="en-AU" sz="1050" dirty="0" smtClean="0">
                <a:latin typeface="Arial" pitchFamily="34" charset="0"/>
                <a:cs typeface="Arial" pitchFamily="34" charset="0"/>
              </a:rPr>
              <a:t> </a:t>
            </a:r>
          </a:p>
          <a:p>
            <a:r>
              <a:rPr lang="en-AU" sz="1050" dirty="0" smtClean="0">
                <a:latin typeface="Arial" pitchFamily="34" charset="0"/>
                <a:cs typeface="Arial" pitchFamily="34" charset="0"/>
              </a:rPr>
              <a:t>What </a:t>
            </a:r>
            <a:r>
              <a:rPr lang="en-AU" sz="1050" b="1" dirty="0" smtClean="0">
                <a:latin typeface="Arial" pitchFamily="34" charset="0"/>
                <a:cs typeface="Arial" pitchFamily="34" charset="0"/>
              </a:rPr>
              <a:t>hasn’t</a:t>
            </a:r>
            <a:r>
              <a:rPr lang="en-AU" sz="1050" dirty="0" smtClean="0">
                <a:latin typeface="Arial" pitchFamily="34" charset="0"/>
                <a:cs typeface="Arial" pitchFamily="34" charset="0"/>
              </a:rPr>
              <a:t> changed is secrecy around clinical findings for teachers,   even if the teacher has initiated a referral, and the lack of practical support for teachers and schools in management of children with hearing loss.  </a:t>
            </a:r>
          </a:p>
          <a:p>
            <a:r>
              <a:rPr lang="en-AU" sz="1050" dirty="0" smtClean="0">
                <a:latin typeface="Arial" pitchFamily="34" charset="0"/>
                <a:cs typeface="Arial" pitchFamily="34" charset="0"/>
              </a:rPr>
              <a:t> </a:t>
            </a:r>
          </a:p>
          <a:p>
            <a:r>
              <a:rPr lang="en-AU" sz="1050" dirty="0" smtClean="0">
                <a:latin typeface="Arial" pitchFamily="34" charset="0"/>
                <a:cs typeface="Arial" pitchFamily="34" charset="0"/>
              </a:rPr>
              <a:t>There will also be sound proof booths, in shipping containers, in 3 larger Sunrise communities.  The rationale for these is unclear.</a:t>
            </a:r>
          </a:p>
          <a:p>
            <a:r>
              <a:rPr lang="en-AU" sz="1050" dirty="0" smtClean="0">
                <a:latin typeface="Arial" pitchFamily="34" charset="0"/>
                <a:cs typeface="Arial" pitchFamily="34" charset="0"/>
              </a:rPr>
              <a:t> </a:t>
            </a:r>
          </a:p>
          <a:p>
            <a:r>
              <a:rPr lang="en-AU" sz="1050" dirty="0" smtClean="0">
                <a:latin typeface="Arial" pitchFamily="34" charset="0"/>
                <a:cs typeface="Arial" pitchFamily="34" charset="0"/>
              </a:rPr>
              <a:t>What has this done for Sunrise’ Aural Health Program?  </a:t>
            </a:r>
          </a:p>
          <a:p>
            <a:r>
              <a:rPr lang="en-AU" sz="1050" dirty="0" smtClean="0">
                <a:latin typeface="Arial" pitchFamily="34" charset="0"/>
                <a:cs typeface="Arial" pitchFamily="34" charset="0"/>
              </a:rPr>
              <a:t>Ear health awareness is probably improved because of the hearing hats and the frequency of visits.  </a:t>
            </a:r>
          </a:p>
          <a:p>
            <a:r>
              <a:rPr lang="en-AU" sz="1050" dirty="0" smtClean="0">
                <a:latin typeface="Arial" pitchFamily="34" charset="0"/>
                <a:cs typeface="Arial" pitchFamily="34" charset="0"/>
              </a:rPr>
              <a:t>The Program coordinator has become the handmaiden to the externally imposed program so that </a:t>
            </a:r>
            <a:r>
              <a:rPr lang="en-AU" sz="1050" b="1" dirty="0" smtClean="0">
                <a:latin typeface="Arial" pitchFamily="34" charset="0"/>
                <a:cs typeface="Arial" pitchFamily="34" charset="0"/>
              </a:rPr>
              <a:t>their </a:t>
            </a:r>
            <a:r>
              <a:rPr lang="en-AU" sz="1050" dirty="0" smtClean="0">
                <a:latin typeface="Arial" pitchFamily="34" charset="0"/>
                <a:cs typeface="Arial" pitchFamily="34" charset="0"/>
              </a:rPr>
              <a:t>program has effectively become the </a:t>
            </a:r>
            <a:r>
              <a:rPr lang="en-AU" sz="1050" b="1" dirty="0" smtClean="0">
                <a:latin typeface="Arial" pitchFamily="34" charset="0"/>
                <a:cs typeface="Arial" pitchFamily="34" charset="0"/>
              </a:rPr>
              <a:t>Sunrise</a:t>
            </a:r>
            <a:r>
              <a:rPr lang="en-AU" sz="1050" dirty="0" smtClean="0">
                <a:latin typeface="Arial" pitchFamily="34" charset="0"/>
                <a:cs typeface="Arial" pitchFamily="34" charset="0"/>
              </a:rPr>
              <a:t> program.  </a:t>
            </a:r>
          </a:p>
          <a:p>
            <a:r>
              <a:rPr lang="en-AU" sz="1050" dirty="0" smtClean="0">
                <a:latin typeface="Arial" pitchFamily="34" charset="0"/>
                <a:cs typeface="Arial" pitchFamily="34" charset="0"/>
              </a:rPr>
              <a:t>You might say that Helping Hands has taken Aural Health out of Sunrise’ hands</a:t>
            </a:r>
          </a:p>
          <a:p>
            <a:pPr eaLnBrk="1" hangingPunct="1"/>
            <a:endParaRPr lang="en-AU" dirty="0" smtClean="0">
              <a:latin typeface="GillSans"/>
            </a:endParaRPr>
          </a:p>
          <a:p>
            <a:pPr eaLnBrk="1" hangingPunct="1"/>
            <a:endParaRPr lang="en-AU" dirty="0" smtClean="0">
              <a:latin typeface="GillSans"/>
            </a:endParaRPr>
          </a:p>
          <a:p>
            <a:pPr eaLnBrk="1" hangingPunct="1"/>
            <a:endParaRPr lang="en-AU" dirty="0" smtClean="0">
              <a:latin typeface="GillSans"/>
            </a:endParaRPr>
          </a:p>
          <a:p>
            <a:pPr eaLnBrk="1" hangingPunct="1"/>
            <a:endParaRPr lang="en-AU" dirty="0" smtClean="0">
              <a:latin typeface="Gill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noFill/>
        </p:spPr>
        <p:txBody>
          <a:bodyPr/>
          <a:lstStyle/>
          <a:p>
            <a:fld id="{4B0CEA1D-7035-42E8-B3CF-33BCD8C546AC}" type="slidenum">
              <a:rPr lang="en-US" smtClean="0">
                <a:latin typeface="GillSans"/>
                <a:ea typeface="ヒラギノ角ゴ Pro W3"/>
                <a:cs typeface="ヒラギノ角ゴ Pro W3"/>
                <a:sym typeface="GillSans"/>
              </a:rPr>
              <a:pPr/>
              <a:t>9</a:t>
            </a:fld>
            <a:endParaRPr lang="en-US" smtClean="0">
              <a:latin typeface="GillSans"/>
              <a:ea typeface="ヒラギノ角ゴ Pro W3"/>
              <a:cs typeface="ヒラギノ角ゴ Pro W3"/>
              <a:sym typeface="GillSans"/>
            </a:endParaRPr>
          </a:p>
        </p:txBody>
      </p:sp>
      <p:sp>
        <p:nvSpPr>
          <p:cNvPr id="40963"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40964"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r>
              <a:rPr lang="en-AU" dirty="0" smtClean="0"/>
              <a:t>Phase 3 was introduced in September  08, under a new name, the EHSDI.  Six weeks later bids were in, and funding approved in December 08, to be implemented immediately, and run until June 09,   with no guarantee of ongoing funding after that time – This is within the norm for Australian Govt, and the precipitate nature of the Intervention.  </a:t>
            </a:r>
          </a:p>
          <a:p>
            <a:r>
              <a:rPr lang="en-AU" i="1" dirty="0" smtClean="0"/>
              <a:t> </a:t>
            </a:r>
            <a:endParaRPr lang="en-AU" dirty="0" smtClean="0"/>
          </a:p>
          <a:p>
            <a:r>
              <a:rPr lang="en-AU" dirty="0" smtClean="0"/>
              <a:t>One of the responses to EHSDI from Sunrise’  was the </a:t>
            </a:r>
            <a:r>
              <a:rPr lang="en-AU" b="1" dirty="0" smtClean="0"/>
              <a:t>Expanded</a:t>
            </a:r>
            <a:r>
              <a:rPr lang="en-AU" dirty="0" smtClean="0"/>
              <a:t> Aural Health Program </a:t>
            </a:r>
          </a:p>
          <a:p>
            <a:r>
              <a:rPr lang="en-AU" dirty="0" smtClean="0"/>
              <a:t> </a:t>
            </a:r>
          </a:p>
          <a:p>
            <a:r>
              <a:rPr lang="en-AU" dirty="0" smtClean="0"/>
              <a:t>The expanded program was a </a:t>
            </a:r>
            <a:r>
              <a:rPr lang="en-AU" b="1" dirty="0" smtClean="0"/>
              <a:t>public health </a:t>
            </a:r>
            <a:r>
              <a:rPr lang="en-AU" dirty="0" smtClean="0"/>
              <a:t>approach to the </a:t>
            </a:r>
            <a:r>
              <a:rPr lang="en-AU" b="1" dirty="0" smtClean="0"/>
              <a:t>prevention of disability </a:t>
            </a:r>
            <a:r>
              <a:rPr lang="en-AU" dirty="0" smtClean="0"/>
              <a:t>– Ear disease related disability.</a:t>
            </a:r>
          </a:p>
          <a:p>
            <a:r>
              <a:rPr lang="en-AU" dirty="0" smtClean="0"/>
              <a:t> </a:t>
            </a:r>
          </a:p>
          <a:p>
            <a:r>
              <a:rPr lang="en-AU" dirty="0" smtClean="0"/>
              <a:t>Sunrise, as a public health orientated Community Controlled Health Organisation has an obligation to prevent disability arising from a medical disease, by whatever means that takes.</a:t>
            </a:r>
          </a:p>
          <a:p>
            <a:pPr eaLnBrk="1" hangingPunct="1"/>
            <a:endParaRPr lang="en-AU" dirty="0" smtClean="0">
              <a:latin typeface="Gill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929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35000" y="1409700"/>
            <a:ext cx="4248150" cy="669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339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70000" y="1638300"/>
            <a:ext cx="7696200"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70000" y="1638300"/>
            <a:ext cx="1046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7000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86715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42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70000" y="254000"/>
            <a:ext cx="7696200" cy="824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70000" y="2768600"/>
            <a:ext cx="51562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768600"/>
            <a:ext cx="51562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56112CA2-67C3-4F9E-8C74-3DA2DD697F78}" type="datetimeFigureOut">
              <a:rPr lang="en-US"/>
              <a:pPr>
                <a:defRPr/>
              </a:pPr>
              <a:t>5/5/2009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B7D5E2E-0C45-469E-BF66-198C06A7F04A}" type="slidenum">
              <a:rPr lang="en-AU"/>
              <a:pPr>
                <a:defRPr/>
              </a:pPr>
              <a:t>‹#›</a:t>
            </a:fld>
            <a:endParaRPr lang="en-A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42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70000" y="254000"/>
            <a:ext cx="7696200" cy="824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772400" y="2768600"/>
            <a:ext cx="19050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9829800" y="2768600"/>
            <a:ext cx="19050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D7BFED5-0FEF-40FB-B5F2-E41D2C363F01}" type="datetimeFigureOut">
              <a:rPr lang="en-US"/>
              <a:pPr>
                <a:defRPr/>
              </a:pPr>
              <a:t>5/5/2009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D9FB915-6060-4C83-9F6B-4A9878752B32}" type="slidenum">
              <a:rPr lang="en-AU"/>
              <a:pPr>
                <a:defRPr/>
              </a:pPr>
              <a:t>‹#›</a:t>
            </a:fld>
            <a:endParaRPr lang="en-A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42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70000" y="254000"/>
            <a:ext cx="7696200" cy="824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E8C1F3-C5AA-494F-A730-ECDFAA271675}" type="datetimeFigureOut">
              <a:rPr lang="en-US"/>
              <a:pPr>
                <a:defRPr/>
              </a:pPr>
              <a:t>5/5/2009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8850096-AC3E-45A5-832F-55586F4A508A}" type="slidenum">
              <a:rPr lang="en-AU"/>
              <a:pPr>
                <a:defRPr/>
              </a:pPr>
              <a:t>‹#›</a:t>
            </a:fld>
            <a:endParaRPr lang="en-A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7000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867150" y="2768600"/>
            <a:ext cx="244475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42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70000" y="254000"/>
            <a:ext cx="7696200" cy="824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28228B99-DD11-4FD7-86F1-D06C447F482B}" type="datetimeFigureOut">
              <a:rPr lang="en-US"/>
              <a:pPr>
                <a:defRPr/>
              </a:pPr>
              <a:t>5/5/2009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1847B11-EBB4-4803-BA31-60A97EBD05E0}"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D28A58E8-BDD2-4CDE-81AA-75DBACFAB32C}" type="datetimeFigureOut">
              <a:rPr lang="en-US"/>
              <a:pPr>
                <a:defRPr/>
              </a:pPr>
              <a:t>5/5/2009</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9626154-991C-498E-9984-2C77E321FEFF}"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6A230497-44AC-4A22-9736-B40166F3A2B6}" type="datetimeFigureOut">
              <a:rPr lang="en-US"/>
              <a:pPr>
                <a:defRPr/>
              </a:pPr>
              <a:t>5/5/2009</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3959CA38-BC70-4747-97B2-E0D44DB91587}"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331886-FE41-4992-8D10-8D6323F93017}" type="datetimeFigureOut">
              <a:rPr lang="en-US"/>
              <a:pPr>
                <a:defRPr/>
              </a:pPr>
              <a:t>5/5/2009</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5B01AF55-84F7-4425-B331-C8B142B2BB09}"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FB7050-9142-46A8-9108-1158538DBA31}" type="datetimeFigureOut">
              <a:rPr lang="en-US"/>
              <a:pPr>
                <a:defRPr/>
              </a:pPr>
              <a:t>5/5/2009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D47ACEC-9445-448B-9FF5-138F6677B3BC}"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A094D6-6CE3-488B-AC28-80C18BB8D367}" type="datetimeFigureOut">
              <a:rPr lang="en-US"/>
              <a:pPr>
                <a:defRPr/>
              </a:pPr>
              <a:t>5/5/2009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467EA9C-F793-4CE5-B1CD-EC0EE463712B}"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D922258-8152-4A8E-9926-96A3E1EC6893}" type="datetimeFigureOut">
              <a:rPr lang="en-US"/>
              <a:pPr>
                <a:defRPr/>
              </a:pPr>
              <a:t>5/5/2009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A0F8B5B-0023-4F2A-BA6C-59E285536C46}" type="slidenum">
              <a:rPr lang="en-AU"/>
              <a:pPr>
                <a:defRPr/>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98DBC7E-CE11-4561-AE07-D416DCA80DAA}" type="datetimeFigureOut">
              <a:rPr lang="en-US"/>
              <a:pPr>
                <a:defRPr/>
              </a:pPr>
              <a:t>5/5/2009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1CA0740-48E4-469A-B695-6BA35A776508}" type="slidenum">
              <a:rPr lang="en-AU"/>
              <a:pPr>
                <a:defRPr/>
              </a:pPr>
              <a:t>‹#›</a:t>
            </a:fld>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70000" y="2768600"/>
            <a:ext cx="51562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768600"/>
            <a:ext cx="51562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42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70000" y="254000"/>
            <a:ext cx="7696200" cy="824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70000" y="5029200"/>
            <a:ext cx="51562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5029200"/>
            <a:ext cx="51562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350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6449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GillSans" pitchFamily="64" charset="0"/>
              </a:rPr>
              <a:t>Click icon to add picture</a:t>
            </a:r>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929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35000" y="1409700"/>
            <a:ext cx="4248150" cy="669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350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3644900" y="48006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sym typeface="GillSans" pitchFamily="64"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11430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
        <p:nvSpPr>
          <p:cNvPr id="1027" name="Rectangle 2"/>
          <p:cNvSpPr>
            <a:spLocks noGrp="1" noChangeArrowheads="1"/>
          </p:cNvSpPr>
          <p:nvPr>
            <p:ph type="title"/>
          </p:nvPr>
        </p:nvSpPr>
        <p:spPr bwMode="auto">
          <a:xfrm>
            <a:off x="1270000" y="1638300"/>
            <a:ext cx="10464800" cy="33020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ransition/>
  <p:txStyles>
    <p:titleStyle>
      <a:lvl1pPr algn="ctr" rtl="0" fontAlgn="base">
        <a:spcBef>
          <a:spcPct val="0"/>
        </a:spcBef>
        <a:spcAft>
          <a:spcPct val="0"/>
        </a:spcAft>
        <a:defRPr sz="8000">
          <a:solidFill>
            <a:schemeClr val="tx1"/>
          </a:solidFill>
          <a:latin typeface="+mj-lt"/>
          <a:ea typeface="+mj-ea"/>
          <a:cs typeface="ヒラギノ角ゴ Pro W3"/>
          <a:sym typeface="GillSans"/>
        </a:defRPr>
      </a:lvl1pPr>
      <a:lvl2pPr algn="ctr" rtl="0" fontAlgn="base">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fontAlgn="base">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fontAlgn="base">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fontAlgn="base">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eaLnBrk="1" fontAlgn="base" hangingPunct="1">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eaLnBrk="1" fontAlgn="base" hangingPunct="1">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eaLnBrk="1" fontAlgn="base" hangingPunct="1">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eaLnBrk="1" fontAlgn="base" hangingPunct="1">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342900" indent="-342900" algn="ctr" rtl="0" fontAlgn="base">
        <a:spcBef>
          <a:spcPct val="0"/>
        </a:spcBef>
        <a:spcAft>
          <a:spcPct val="0"/>
        </a:spcAft>
        <a:defRPr sz="3400">
          <a:solidFill>
            <a:schemeClr val="tx1"/>
          </a:solidFill>
          <a:latin typeface="+mn-lt"/>
          <a:ea typeface="+mn-ea"/>
          <a:cs typeface="ヒラギノ角ゴ Pro W3"/>
          <a:sym typeface="GillSans"/>
        </a:defRPr>
      </a:lvl1pPr>
      <a:lvl2pPr marL="742950" indent="-285750" algn="ctr" rtl="0" fontAlgn="base">
        <a:spcBef>
          <a:spcPct val="0"/>
        </a:spcBef>
        <a:spcAft>
          <a:spcPct val="0"/>
        </a:spcAft>
        <a:defRPr sz="3400">
          <a:solidFill>
            <a:schemeClr val="tx1"/>
          </a:solidFill>
          <a:latin typeface="+mn-lt"/>
          <a:ea typeface="+mn-ea"/>
          <a:cs typeface="ヒラギノ角ゴ Pro W3"/>
          <a:sym typeface="GillSans"/>
        </a:defRPr>
      </a:lvl2pPr>
      <a:lvl3pPr marL="1143000" indent="-228600" algn="ctr" rtl="0" fontAlgn="base">
        <a:spcBef>
          <a:spcPct val="0"/>
        </a:spcBef>
        <a:spcAft>
          <a:spcPct val="0"/>
        </a:spcAft>
        <a:defRPr sz="3400">
          <a:solidFill>
            <a:schemeClr val="tx1"/>
          </a:solidFill>
          <a:latin typeface="+mn-lt"/>
          <a:ea typeface="+mn-ea"/>
          <a:cs typeface="ヒラギノ角ゴ Pro W3"/>
          <a:sym typeface="GillSans"/>
        </a:defRPr>
      </a:lvl3pPr>
      <a:lvl4pPr marL="1600200" indent="-228600" algn="ctr" rtl="0" fontAlgn="base">
        <a:spcBef>
          <a:spcPct val="0"/>
        </a:spcBef>
        <a:spcAft>
          <a:spcPct val="0"/>
        </a:spcAft>
        <a:defRPr sz="3400">
          <a:solidFill>
            <a:schemeClr val="tx1"/>
          </a:solidFill>
          <a:latin typeface="+mn-lt"/>
          <a:ea typeface="+mn-ea"/>
          <a:cs typeface="ヒラギノ角ゴ Pro W3"/>
          <a:sym typeface="GillSans"/>
        </a:defRPr>
      </a:lvl4pPr>
      <a:lvl5pPr marL="2057400" indent="-228600" algn="ctr" rtl="0" fontAlgn="base">
        <a:spcBef>
          <a:spcPct val="0"/>
        </a:spcBef>
        <a:spcAft>
          <a:spcPct val="0"/>
        </a:spcAft>
        <a:defRPr sz="3400">
          <a:solidFill>
            <a:schemeClr val="tx1"/>
          </a:solidFill>
          <a:latin typeface="+mn-lt"/>
          <a:ea typeface="+mn-ea"/>
          <a:cs typeface="ヒラギノ角ゴ Pro W3"/>
          <a:sym typeface="GillSans"/>
        </a:defRPr>
      </a:lvl5pPr>
      <a:lvl6pPr marL="457200" algn="ctr" rtl="0" eaLnBrk="1" fontAlgn="base" hangingPunct="1">
        <a:spcBef>
          <a:spcPct val="0"/>
        </a:spcBef>
        <a:spcAft>
          <a:spcPct val="0"/>
        </a:spcAft>
        <a:defRPr sz="3400">
          <a:solidFill>
            <a:schemeClr val="tx1"/>
          </a:solidFill>
          <a:latin typeface="+mn-lt"/>
          <a:ea typeface="+mn-ea"/>
          <a:sym typeface="GillSans" pitchFamily="64" charset="0"/>
        </a:defRPr>
      </a:lvl6pPr>
      <a:lvl7pPr marL="914400" algn="ctr" rtl="0" eaLnBrk="1" fontAlgn="base" hangingPunct="1">
        <a:spcBef>
          <a:spcPct val="0"/>
        </a:spcBef>
        <a:spcAft>
          <a:spcPct val="0"/>
        </a:spcAft>
        <a:defRPr sz="3400">
          <a:solidFill>
            <a:schemeClr val="tx1"/>
          </a:solidFill>
          <a:latin typeface="+mn-lt"/>
          <a:ea typeface="+mn-ea"/>
          <a:sym typeface="GillSans" pitchFamily="64" charset="0"/>
        </a:defRPr>
      </a:lvl7pPr>
      <a:lvl8pPr marL="1371600" algn="ctr" rtl="0" eaLnBrk="1" fontAlgn="base" hangingPunct="1">
        <a:spcBef>
          <a:spcPct val="0"/>
        </a:spcBef>
        <a:spcAft>
          <a:spcPct val="0"/>
        </a:spcAft>
        <a:defRPr sz="3400">
          <a:solidFill>
            <a:schemeClr val="tx1"/>
          </a:solidFill>
          <a:latin typeface="+mn-lt"/>
          <a:ea typeface="+mn-ea"/>
          <a:sym typeface="GillSans" pitchFamily="64" charset="0"/>
        </a:defRPr>
      </a:lvl8pPr>
      <a:lvl9pPr marL="1828800" algn="ctr" rtl="0" eaLnBrk="1" fontAlgn="base" hangingPunct="1">
        <a:spcBef>
          <a:spcPct val="0"/>
        </a:spcBef>
        <a:spcAft>
          <a:spcPct val="0"/>
        </a:spcAft>
        <a:defRPr sz="34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985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1pPr>
      <a:lvl2pPr marL="10414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2pPr>
      <a:lvl3pPr marL="13843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3pPr>
      <a:lvl4pPr marL="17399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4pPr>
      <a:lvl5pPr marL="20828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5pPr>
      <a:lvl6pPr marL="25400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6pPr>
      <a:lvl7pPr marL="29972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7pPr>
      <a:lvl8pPr marL="34544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8pPr>
      <a:lvl9pPr marL="39116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985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1pPr>
      <a:lvl2pPr marL="10414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2pPr>
      <a:lvl3pPr marL="13843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3pPr>
      <a:lvl4pPr marL="17399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4pPr>
      <a:lvl5pPr marL="20828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5pPr>
      <a:lvl6pPr marL="25400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6pPr>
      <a:lvl7pPr marL="29972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7pPr>
      <a:lvl8pPr marL="34544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8pPr>
      <a:lvl9pPr marL="39116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
        <p:nvSpPr>
          <p:cNvPr id="11267" name="Rectangle 2"/>
          <p:cNvSpPr>
            <a:spLocks noGrp="1" noChangeArrowheads="1"/>
          </p:cNvSpPr>
          <p:nvPr>
            <p:ph type="body" idx="1"/>
          </p:nvPr>
        </p:nvSpPr>
        <p:spPr bwMode="auto">
          <a:xfrm>
            <a:off x="1270000" y="2768600"/>
            <a:ext cx="5041900" cy="5727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016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1pPr>
      <a:lvl2pPr marL="9445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2pPr>
      <a:lvl3pPr marL="12874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3pPr>
      <a:lvl4pPr marL="16430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4pPr>
      <a:lvl5pPr marL="19859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5pPr>
      <a:lvl6pPr marL="24431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6pPr>
      <a:lvl7pPr marL="29003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7pPr>
      <a:lvl8pPr marL="33575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8pPr>
      <a:lvl9pPr marL="38147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
        <p:nvSpPr>
          <p:cNvPr id="12291" name="Rectangle 2"/>
          <p:cNvSpPr>
            <a:spLocks noGrp="1" noChangeArrowheads="1"/>
          </p:cNvSpPr>
          <p:nvPr>
            <p:ph type="body" idx="1"/>
          </p:nvPr>
        </p:nvSpPr>
        <p:spPr bwMode="auto">
          <a:xfrm>
            <a:off x="1270000" y="2768600"/>
            <a:ext cx="10464800" cy="57277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016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1pPr>
      <a:lvl2pPr marL="9445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2pPr>
      <a:lvl3pPr marL="12874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3pPr>
      <a:lvl4pPr marL="16430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4pPr>
      <a:lvl5pPr marL="19859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5pPr>
      <a:lvl6pPr marL="24431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6pPr>
      <a:lvl7pPr marL="29003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7pPr>
      <a:lvl8pPr marL="33575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8pPr>
      <a:lvl9pPr marL="38147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
        <p:nvSpPr>
          <p:cNvPr id="13315" name="Rectangle 2"/>
          <p:cNvSpPr>
            <a:spLocks noGrp="1" noChangeArrowheads="1"/>
          </p:cNvSpPr>
          <p:nvPr>
            <p:ph type="body" idx="1"/>
          </p:nvPr>
        </p:nvSpPr>
        <p:spPr bwMode="auto">
          <a:xfrm>
            <a:off x="7772400" y="2768600"/>
            <a:ext cx="3962400" cy="5727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016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1pPr>
      <a:lvl2pPr marL="9445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2pPr>
      <a:lvl3pPr marL="12874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3pPr>
      <a:lvl4pPr marL="16430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4pPr>
      <a:lvl5pPr marL="19859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5pPr>
      <a:lvl6pPr marL="24431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6pPr>
      <a:lvl7pPr marL="29003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7pPr>
      <a:lvl8pPr marL="33575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8pPr>
      <a:lvl9pPr marL="38147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
        <p:nvSpPr>
          <p:cNvPr id="14339" name="Rectangle 2"/>
          <p:cNvSpPr>
            <a:spLocks noGrp="1" noChangeArrowheads="1"/>
          </p:cNvSpPr>
          <p:nvPr>
            <p:ph type="body" idx="1"/>
          </p:nvPr>
        </p:nvSpPr>
        <p:spPr bwMode="auto">
          <a:xfrm>
            <a:off x="1270000" y="2768600"/>
            <a:ext cx="5041900" cy="5727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016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1pPr>
      <a:lvl2pPr marL="9445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2pPr>
      <a:lvl3pPr marL="12874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3pPr>
      <a:lvl4pPr marL="16430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4pPr>
      <a:lvl5pPr marL="1985963" indent="-385763" algn="l" rtl="0" eaLnBrk="0" fontAlgn="base" hangingPunct="0">
        <a:spcBef>
          <a:spcPts val="3800"/>
        </a:spcBef>
        <a:spcAft>
          <a:spcPct val="0"/>
        </a:spcAft>
        <a:buSzPct val="171000"/>
        <a:buFont typeface="GillSans"/>
        <a:buChar char="•"/>
        <a:defRPr sz="3000">
          <a:solidFill>
            <a:schemeClr val="tx1"/>
          </a:solidFill>
          <a:latin typeface="+mn-lt"/>
          <a:ea typeface="+mn-ea"/>
          <a:cs typeface="ヒラギノ角ゴ Pro W3"/>
          <a:sym typeface="GillSans"/>
        </a:defRPr>
      </a:lvl5pPr>
      <a:lvl6pPr marL="24431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6pPr>
      <a:lvl7pPr marL="29003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7pPr>
      <a:lvl8pPr marL="33575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8pPr>
      <a:lvl9pPr marL="3814763" indent="-385763" algn="l" rtl="0" fontAlgn="base">
        <a:spcBef>
          <a:spcPts val="3800"/>
        </a:spcBef>
        <a:spcAft>
          <a:spcPct val="0"/>
        </a:spcAft>
        <a:buSzPct val="171000"/>
        <a:buFont typeface="GillSans" pitchFamily="64" charset="0"/>
        <a:buChar char="•"/>
        <a:defRPr sz="3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50875" y="390525"/>
            <a:ext cx="11703050" cy="1625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2051" name="Text Placeholder 2"/>
          <p:cNvSpPr>
            <a:spLocks noGrp="1"/>
          </p:cNvSpPr>
          <p:nvPr>
            <p:ph type="body" idx="1"/>
          </p:nvPr>
        </p:nvSpPr>
        <p:spPr bwMode="auto">
          <a:xfrm>
            <a:off x="650875" y="2276475"/>
            <a:ext cx="11703050" cy="6435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smtClean="0">
                <a:solidFill>
                  <a:schemeClr val="tx1">
                    <a:tint val="75000"/>
                  </a:schemeClr>
                </a:solidFill>
                <a:latin typeface="GillSans" pitchFamily="64" charset="0"/>
                <a:ea typeface="ヒラギノ角ゴ Pro W3" pitchFamily="64" charset="-128"/>
                <a:cs typeface="+mn-cs"/>
                <a:sym typeface="GillSans" pitchFamily="64" charset="0"/>
              </a:defRPr>
            </a:lvl1pPr>
          </a:lstStyle>
          <a:p>
            <a:pPr>
              <a:defRPr/>
            </a:pPr>
            <a:fld id="{A944E98A-3DB9-4C24-A365-C5F124B0FA23}" type="datetimeFigureOut">
              <a:rPr lang="en-US"/>
              <a:pPr>
                <a:defRPr/>
              </a:pPr>
              <a:t>5/5/2009</a:t>
            </a:fld>
            <a:endParaRPr lang="en-AU"/>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latin typeface="GillSans" pitchFamily="64" charset="0"/>
                <a:ea typeface="ヒラギノ角ゴ Pro W3" pitchFamily="64" charset="-128"/>
                <a:cs typeface="+mn-cs"/>
                <a:sym typeface="GillSans" pitchFamily="64" charset="0"/>
              </a:defRPr>
            </a:lvl1pPr>
          </a:lstStyle>
          <a:p>
            <a:pPr>
              <a:defRPr/>
            </a:pPr>
            <a:endParaRPr lang="en-AU"/>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smtClean="0">
                <a:solidFill>
                  <a:schemeClr val="tx1">
                    <a:tint val="75000"/>
                  </a:schemeClr>
                </a:solidFill>
                <a:latin typeface="GillSans" pitchFamily="64" charset="0"/>
                <a:ea typeface="ヒラギノ角ゴ Pro W3" pitchFamily="64" charset="-128"/>
                <a:cs typeface="+mn-cs"/>
                <a:sym typeface="GillSans" pitchFamily="64" charset="0"/>
              </a:defRPr>
            </a:lvl1pPr>
          </a:lstStyle>
          <a:p>
            <a:pPr>
              <a:defRPr/>
            </a:pPr>
            <a:fld id="{2D80A3FD-4F02-46E5-AE98-3506F1273852}"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
        <p:nvSpPr>
          <p:cNvPr id="3075" name="Rectangle 2"/>
          <p:cNvSpPr>
            <a:spLocks noGrp="1" noChangeArrowheads="1"/>
          </p:cNvSpPr>
          <p:nvPr>
            <p:ph type="body" idx="1"/>
          </p:nvPr>
        </p:nvSpPr>
        <p:spPr bwMode="auto">
          <a:xfrm>
            <a:off x="1270000" y="2768600"/>
            <a:ext cx="10464800" cy="57277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604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1pPr>
      <a:lvl2pPr marL="10033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2pPr>
      <a:lvl3pPr marL="13462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3pPr>
      <a:lvl4pPr marL="17018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4pPr>
      <a:lvl5pPr marL="2044700" indent="-444500" algn="l" rtl="0" eaLnBrk="0" fontAlgn="base" hangingPunct="0">
        <a:spcBef>
          <a:spcPts val="2300"/>
        </a:spcBef>
        <a:spcAft>
          <a:spcPct val="0"/>
        </a:spcAft>
        <a:buSzPct val="171000"/>
        <a:buFont typeface="GillSans"/>
        <a:buChar char="•"/>
        <a:defRPr sz="4000">
          <a:solidFill>
            <a:schemeClr val="tx1"/>
          </a:solidFill>
          <a:latin typeface="+mn-lt"/>
          <a:ea typeface="+mn-ea"/>
          <a:cs typeface="ヒラギノ角ゴ Pro W3"/>
          <a:sym typeface="GillSans"/>
        </a:defRPr>
      </a:lvl5pPr>
      <a:lvl6pPr marL="25019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6pPr>
      <a:lvl7pPr marL="29591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7pPr>
      <a:lvl8pPr marL="34163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8pPr>
      <a:lvl9pPr marL="3873500" indent="-444500" algn="l" rtl="0" fontAlgn="base">
        <a:spcBef>
          <a:spcPts val="2300"/>
        </a:spcBef>
        <a:spcAft>
          <a:spcPct val="0"/>
        </a:spcAft>
        <a:buSzPct val="171000"/>
        <a:buFont typeface="GillSans" pitchFamily="64" charset="0"/>
        <a:buChar char="•"/>
        <a:defRPr sz="4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2971800"/>
            <a:ext cx="10464800" cy="38100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ヒラギノ角ゴ Pro W3"/>
          <a:sym typeface="GillSans"/>
        </a:defRPr>
      </a:lvl1pPr>
      <a:lvl2pPr marL="742950" indent="-285750" algn="ctr" rtl="0" eaLnBrk="0" fontAlgn="base" hangingPunct="0">
        <a:spcBef>
          <a:spcPct val="0"/>
        </a:spcBef>
        <a:spcAft>
          <a:spcPct val="0"/>
        </a:spcAft>
        <a:defRPr sz="3400">
          <a:solidFill>
            <a:schemeClr val="tx1"/>
          </a:solidFill>
          <a:latin typeface="+mn-lt"/>
          <a:ea typeface="+mn-ea"/>
          <a:cs typeface="ヒラギノ角ゴ Pro W3"/>
          <a:sym typeface="GillSans"/>
        </a:defRPr>
      </a:lvl2pPr>
      <a:lvl3pPr marL="11430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3pPr>
      <a:lvl4pPr marL="16002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4pPr>
      <a:lvl5pPr marL="20574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5pPr>
      <a:lvl6pPr marL="457200" algn="ctr" rtl="0" fontAlgn="base">
        <a:spcBef>
          <a:spcPct val="0"/>
        </a:spcBef>
        <a:spcAft>
          <a:spcPct val="0"/>
        </a:spcAft>
        <a:defRPr sz="3400">
          <a:solidFill>
            <a:schemeClr val="tx1"/>
          </a:solidFill>
          <a:latin typeface="+mn-lt"/>
          <a:ea typeface="+mn-ea"/>
          <a:sym typeface="GillSans" pitchFamily="64" charset="0"/>
        </a:defRPr>
      </a:lvl6pPr>
      <a:lvl7pPr marL="914400" algn="ctr" rtl="0" fontAlgn="base">
        <a:spcBef>
          <a:spcPct val="0"/>
        </a:spcBef>
        <a:spcAft>
          <a:spcPct val="0"/>
        </a:spcAft>
        <a:defRPr sz="3400">
          <a:solidFill>
            <a:schemeClr val="tx1"/>
          </a:solidFill>
          <a:latin typeface="+mn-lt"/>
          <a:ea typeface="+mn-ea"/>
          <a:sym typeface="GillSans" pitchFamily="64" charset="0"/>
        </a:defRPr>
      </a:lvl7pPr>
      <a:lvl8pPr marL="1371600" algn="ctr" rtl="0" fontAlgn="base">
        <a:spcBef>
          <a:spcPct val="0"/>
        </a:spcBef>
        <a:spcAft>
          <a:spcPct val="0"/>
        </a:spcAft>
        <a:defRPr sz="3400">
          <a:solidFill>
            <a:schemeClr val="tx1"/>
          </a:solidFill>
          <a:latin typeface="+mn-lt"/>
          <a:ea typeface="+mn-ea"/>
          <a:sym typeface="GillSans" pitchFamily="64" charset="0"/>
        </a:defRPr>
      </a:lvl8pPr>
      <a:lvl9pPr marL="1828800" algn="ctr" rtl="0" fontAlgn="base">
        <a:spcBef>
          <a:spcPct val="0"/>
        </a:spcBef>
        <a:spcAft>
          <a:spcPct val="0"/>
        </a:spcAft>
        <a:defRPr sz="34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1270000" y="1270000"/>
            <a:ext cx="10464800" cy="72136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660400" indent="-444500" algn="l" rtl="0" eaLnBrk="0" fontAlgn="base" hangingPunct="0">
        <a:spcBef>
          <a:spcPts val="4700"/>
        </a:spcBef>
        <a:spcAft>
          <a:spcPct val="0"/>
        </a:spcAft>
        <a:buSzPct val="171000"/>
        <a:buFont typeface="GillSans"/>
        <a:buChar char="•"/>
        <a:defRPr sz="4000">
          <a:solidFill>
            <a:schemeClr val="tx1"/>
          </a:solidFill>
          <a:latin typeface="+mn-lt"/>
          <a:ea typeface="+mn-ea"/>
          <a:cs typeface="ヒラギノ角ゴ Pro W3"/>
          <a:sym typeface="GillSans"/>
        </a:defRPr>
      </a:lvl1pPr>
      <a:lvl2pPr marL="1003300" indent="-444500" algn="l" rtl="0" eaLnBrk="0" fontAlgn="base" hangingPunct="0">
        <a:spcBef>
          <a:spcPts val="4700"/>
        </a:spcBef>
        <a:spcAft>
          <a:spcPct val="0"/>
        </a:spcAft>
        <a:buSzPct val="171000"/>
        <a:buFont typeface="GillSans"/>
        <a:buChar char="•"/>
        <a:defRPr sz="4000">
          <a:solidFill>
            <a:schemeClr val="tx1"/>
          </a:solidFill>
          <a:latin typeface="+mn-lt"/>
          <a:ea typeface="+mn-ea"/>
          <a:cs typeface="ヒラギノ角ゴ Pro W3"/>
          <a:sym typeface="GillSans"/>
        </a:defRPr>
      </a:lvl2pPr>
      <a:lvl3pPr marL="1346200" indent="-444500" algn="l" rtl="0" eaLnBrk="0" fontAlgn="base" hangingPunct="0">
        <a:spcBef>
          <a:spcPts val="4700"/>
        </a:spcBef>
        <a:spcAft>
          <a:spcPct val="0"/>
        </a:spcAft>
        <a:buSzPct val="171000"/>
        <a:buFont typeface="GillSans"/>
        <a:buChar char="•"/>
        <a:defRPr sz="4000">
          <a:solidFill>
            <a:schemeClr val="tx1"/>
          </a:solidFill>
          <a:latin typeface="+mn-lt"/>
          <a:ea typeface="+mn-ea"/>
          <a:cs typeface="ヒラギノ角ゴ Pro W3"/>
          <a:sym typeface="GillSans"/>
        </a:defRPr>
      </a:lvl3pPr>
      <a:lvl4pPr marL="1701800" indent="-444500" algn="l" rtl="0" eaLnBrk="0" fontAlgn="base" hangingPunct="0">
        <a:spcBef>
          <a:spcPts val="4700"/>
        </a:spcBef>
        <a:spcAft>
          <a:spcPct val="0"/>
        </a:spcAft>
        <a:buSzPct val="171000"/>
        <a:buFont typeface="GillSans"/>
        <a:buChar char="•"/>
        <a:defRPr sz="4000">
          <a:solidFill>
            <a:schemeClr val="tx1"/>
          </a:solidFill>
          <a:latin typeface="+mn-lt"/>
          <a:ea typeface="+mn-ea"/>
          <a:cs typeface="ヒラギノ角ゴ Pro W3"/>
          <a:sym typeface="GillSans"/>
        </a:defRPr>
      </a:lvl4pPr>
      <a:lvl5pPr marL="2044700" indent="-444500" algn="l" rtl="0" eaLnBrk="0" fontAlgn="base" hangingPunct="0">
        <a:spcBef>
          <a:spcPts val="4700"/>
        </a:spcBef>
        <a:spcAft>
          <a:spcPct val="0"/>
        </a:spcAft>
        <a:buSzPct val="171000"/>
        <a:buFont typeface="GillSans"/>
        <a:buChar char="•"/>
        <a:defRPr sz="4000">
          <a:solidFill>
            <a:schemeClr val="tx1"/>
          </a:solidFill>
          <a:latin typeface="+mn-lt"/>
          <a:ea typeface="+mn-ea"/>
          <a:cs typeface="ヒラギノ角ゴ Pro W3"/>
          <a:sym typeface="GillSans"/>
        </a:defRPr>
      </a:lvl5pPr>
      <a:lvl6pPr marL="2501900" indent="-444500" algn="l" rtl="0" fontAlgn="base">
        <a:spcBef>
          <a:spcPts val="4700"/>
        </a:spcBef>
        <a:spcAft>
          <a:spcPct val="0"/>
        </a:spcAft>
        <a:buSzPct val="171000"/>
        <a:buFont typeface="GillSans" pitchFamily="64" charset="0"/>
        <a:buChar char="•"/>
        <a:defRPr sz="4000">
          <a:solidFill>
            <a:schemeClr val="tx1"/>
          </a:solidFill>
          <a:latin typeface="+mn-lt"/>
          <a:ea typeface="+mn-ea"/>
          <a:sym typeface="GillSans" pitchFamily="64" charset="0"/>
        </a:defRPr>
      </a:lvl6pPr>
      <a:lvl7pPr marL="2959100" indent="-444500" algn="l" rtl="0" fontAlgn="base">
        <a:spcBef>
          <a:spcPts val="4700"/>
        </a:spcBef>
        <a:spcAft>
          <a:spcPct val="0"/>
        </a:spcAft>
        <a:buSzPct val="171000"/>
        <a:buFont typeface="GillSans" pitchFamily="64" charset="0"/>
        <a:buChar char="•"/>
        <a:defRPr sz="4000">
          <a:solidFill>
            <a:schemeClr val="tx1"/>
          </a:solidFill>
          <a:latin typeface="+mn-lt"/>
          <a:ea typeface="+mn-ea"/>
          <a:sym typeface="GillSans" pitchFamily="64" charset="0"/>
        </a:defRPr>
      </a:lvl7pPr>
      <a:lvl8pPr marL="3416300" indent="-444500" algn="l" rtl="0" fontAlgn="base">
        <a:spcBef>
          <a:spcPts val="4700"/>
        </a:spcBef>
        <a:spcAft>
          <a:spcPct val="0"/>
        </a:spcAft>
        <a:buSzPct val="171000"/>
        <a:buFont typeface="GillSans" pitchFamily="64" charset="0"/>
        <a:buChar char="•"/>
        <a:defRPr sz="4000">
          <a:solidFill>
            <a:schemeClr val="tx1"/>
          </a:solidFill>
          <a:latin typeface="+mn-lt"/>
          <a:ea typeface="+mn-ea"/>
          <a:sym typeface="GillSans" pitchFamily="64" charset="0"/>
        </a:defRPr>
      </a:lvl8pPr>
      <a:lvl9pPr marL="3873500" indent="-444500" algn="l" rtl="0" fontAlgn="base">
        <a:spcBef>
          <a:spcPts val="4700"/>
        </a:spcBef>
        <a:spcAft>
          <a:spcPct val="0"/>
        </a:spcAft>
        <a:buSzPct val="171000"/>
        <a:buFont typeface="GillSans" pitchFamily="64" charset="0"/>
        <a:buChar char="•"/>
        <a:defRPr sz="40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ヒラギノ角ゴ Pro W3"/>
          <a:sym typeface="GillSans"/>
        </a:defRPr>
      </a:lvl1pPr>
      <a:lvl2pPr marL="742950" indent="-285750" algn="ctr" rtl="0" eaLnBrk="0" fontAlgn="base" hangingPunct="0">
        <a:spcBef>
          <a:spcPct val="0"/>
        </a:spcBef>
        <a:spcAft>
          <a:spcPct val="0"/>
        </a:spcAft>
        <a:defRPr sz="3400">
          <a:solidFill>
            <a:schemeClr val="tx1"/>
          </a:solidFill>
          <a:latin typeface="+mn-lt"/>
          <a:ea typeface="+mn-ea"/>
          <a:cs typeface="ヒラギノ角ゴ Pro W3"/>
          <a:sym typeface="GillSans"/>
        </a:defRPr>
      </a:lvl2pPr>
      <a:lvl3pPr marL="11430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3pPr>
      <a:lvl4pPr marL="16002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4pPr>
      <a:lvl5pPr marL="20574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5pPr>
      <a:lvl6pPr marL="457200" algn="ctr" rtl="0" fontAlgn="base">
        <a:spcBef>
          <a:spcPct val="0"/>
        </a:spcBef>
        <a:spcAft>
          <a:spcPct val="0"/>
        </a:spcAft>
        <a:defRPr sz="3400">
          <a:solidFill>
            <a:schemeClr val="tx1"/>
          </a:solidFill>
          <a:latin typeface="+mn-lt"/>
          <a:ea typeface="+mn-ea"/>
          <a:sym typeface="GillSans" pitchFamily="64" charset="0"/>
        </a:defRPr>
      </a:lvl6pPr>
      <a:lvl7pPr marL="914400" algn="ctr" rtl="0" fontAlgn="base">
        <a:spcBef>
          <a:spcPct val="0"/>
        </a:spcBef>
        <a:spcAft>
          <a:spcPct val="0"/>
        </a:spcAft>
        <a:defRPr sz="3400">
          <a:solidFill>
            <a:schemeClr val="tx1"/>
          </a:solidFill>
          <a:latin typeface="+mn-lt"/>
          <a:ea typeface="+mn-ea"/>
          <a:sym typeface="GillSans" pitchFamily="64" charset="0"/>
        </a:defRPr>
      </a:lvl7pPr>
      <a:lvl8pPr marL="1371600" algn="ctr" rtl="0" fontAlgn="base">
        <a:spcBef>
          <a:spcPct val="0"/>
        </a:spcBef>
        <a:spcAft>
          <a:spcPct val="0"/>
        </a:spcAft>
        <a:defRPr sz="3400">
          <a:solidFill>
            <a:schemeClr val="tx1"/>
          </a:solidFill>
          <a:latin typeface="+mn-lt"/>
          <a:ea typeface="+mn-ea"/>
          <a:sym typeface="GillSans" pitchFamily="64" charset="0"/>
        </a:defRPr>
      </a:lvl8pPr>
      <a:lvl9pPr marL="1828800" algn="ctr" rtl="0" fontAlgn="base">
        <a:spcBef>
          <a:spcPct val="0"/>
        </a:spcBef>
        <a:spcAft>
          <a:spcPct val="0"/>
        </a:spcAft>
        <a:defRPr sz="34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80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8000">
          <a:solidFill>
            <a:schemeClr val="tx1"/>
          </a:solidFill>
          <a:latin typeface="GillSans" pitchFamily="64" charset="0"/>
          <a:ea typeface="ヒラギノ角ゴ Pro W3" pitchFamily="64" charset="-128"/>
          <a:sym typeface="GillSans" pitchFamily="64"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ヒラギノ角ゴ Pro W3"/>
          <a:sym typeface="GillSans"/>
        </a:defRPr>
      </a:lvl1pPr>
      <a:lvl2pPr marL="742950" indent="-285750" algn="ctr" rtl="0" eaLnBrk="0" fontAlgn="base" hangingPunct="0">
        <a:spcBef>
          <a:spcPct val="0"/>
        </a:spcBef>
        <a:spcAft>
          <a:spcPct val="0"/>
        </a:spcAft>
        <a:defRPr sz="3400">
          <a:solidFill>
            <a:schemeClr val="tx1"/>
          </a:solidFill>
          <a:latin typeface="+mn-lt"/>
          <a:ea typeface="+mn-ea"/>
          <a:cs typeface="ヒラギノ角ゴ Pro W3"/>
          <a:sym typeface="GillSans"/>
        </a:defRPr>
      </a:lvl2pPr>
      <a:lvl3pPr marL="11430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3pPr>
      <a:lvl4pPr marL="16002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4pPr>
      <a:lvl5pPr marL="2057400" indent="-228600" algn="ctr" rtl="0" eaLnBrk="0" fontAlgn="base" hangingPunct="0">
        <a:spcBef>
          <a:spcPct val="0"/>
        </a:spcBef>
        <a:spcAft>
          <a:spcPct val="0"/>
        </a:spcAft>
        <a:defRPr sz="3400">
          <a:solidFill>
            <a:schemeClr val="tx1"/>
          </a:solidFill>
          <a:latin typeface="+mn-lt"/>
          <a:ea typeface="+mn-ea"/>
          <a:cs typeface="ヒラギノ角ゴ Pro W3"/>
          <a:sym typeface="GillSans"/>
        </a:defRPr>
      </a:lvl5pPr>
      <a:lvl6pPr marL="457200" algn="ctr" rtl="0" fontAlgn="base">
        <a:spcBef>
          <a:spcPct val="0"/>
        </a:spcBef>
        <a:spcAft>
          <a:spcPct val="0"/>
        </a:spcAft>
        <a:defRPr sz="3400">
          <a:solidFill>
            <a:schemeClr val="tx1"/>
          </a:solidFill>
          <a:latin typeface="+mn-lt"/>
          <a:ea typeface="+mn-ea"/>
          <a:sym typeface="GillSans" pitchFamily="64" charset="0"/>
        </a:defRPr>
      </a:lvl6pPr>
      <a:lvl7pPr marL="914400" algn="ctr" rtl="0" fontAlgn="base">
        <a:spcBef>
          <a:spcPct val="0"/>
        </a:spcBef>
        <a:spcAft>
          <a:spcPct val="0"/>
        </a:spcAft>
        <a:defRPr sz="3400">
          <a:solidFill>
            <a:schemeClr val="tx1"/>
          </a:solidFill>
          <a:latin typeface="+mn-lt"/>
          <a:ea typeface="+mn-ea"/>
          <a:sym typeface="GillSans" pitchFamily="64" charset="0"/>
        </a:defRPr>
      </a:lvl7pPr>
      <a:lvl8pPr marL="1371600" algn="ctr" rtl="0" fontAlgn="base">
        <a:spcBef>
          <a:spcPct val="0"/>
        </a:spcBef>
        <a:spcAft>
          <a:spcPct val="0"/>
        </a:spcAft>
        <a:defRPr sz="3400">
          <a:solidFill>
            <a:schemeClr val="tx1"/>
          </a:solidFill>
          <a:latin typeface="+mn-lt"/>
          <a:ea typeface="+mn-ea"/>
          <a:sym typeface="GillSans" pitchFamily="64" charset="0"/>
        </a:defRPr>
      </a:lvl8pPr>
      <a:lvl9pPr marL="1828800" algn="ctr" rtl="0" fontAlgn="base">
        <a:spcBef>
          <a:spcPct val="0"/>
        </a:spcBef>
        <a:spcAft>
          <a:spcPct val="0"/>
        </a:spcAft>
        <a:defRPr sz="34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635000" y="4800600"/>
            <a:ext cx="5867400" cy="33020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
        <p:nvSpPr>
          <p:cNvPr id="8195"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ransition/>
  <p:txStyles>
    <p:titleStyle>
      <a:lvl1pPr algn="ctr" rtl="0" eaLnBrk="0" fontAlgn="base" hangingPunct="0">
        <a:spcBef>
          <a:spcPct val="0"/>
        </a:spcBef>
        <a:spcAft>
          <a:spcPct val="0"/>
        </a:spcAft>
        <a:defRPr sz="68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ヒラギノ角ゴ Pro W3"/>
          <a:sym typeface="GillSans"/>
        </a:defRPr>
      </a:lvl1pPr>
      <a:lvl2pPr marL="742950" indent="-285750" algn="ctr" rtl="0" eaLnBrk="0" fontAlgn="base" hangingPunct="0">
        <a:spcBef>
          <a:spcPct val="0"/>
        </a:spcBef>
        <a:spcAft>
          <a:spcPct val="0"/>
        </a:spcAft>
        <a:defRPr sz="3200">
          <a:solidFill>
            <a:schemeClr val="tx1"/>
          </a:solidFill>
          <a:latin typeface="+mn-lt"/>
          <a:ea typeface="+mn-ea"/>
          <a:cs typeface="ヒラギノ角ゴ Pro W3"/>
          <a:sym typeface="GillSans"/>
        </a:defRPr>
      </a:lvl2pPr>
      <a:lvl3pPr marL="1143000" indent="-228600" algn="ctr" rtl="0" eaLnBrk="0" fontAlgn="base" hangingPunct="0">
        <a:spcBef>
          <a:spcPct val="0"/>
        </a:spcBef>
        <a:spcAft>
          <a:spcPct val="0"/>
        </a:spcAft>
        <a:defRPr sz="3200">
          <a:solidFill>
            <a:schemeClr val="tx1"/>
          </a:solidFill>
          <a:latin typeface="+mn-lt"/>
          <a:ea typeface="+mn-ea"/>
          <a:cs typeface="ヒラギノ角ゴ Pro W3"/>
          <a:sym typeface="GillSans"/>
        </a:defRPr>
      </a:lvl3pPr>
      <a:lvl4pPr marL="1600200" indent="-228600" algn="ctr" rtl="0" eaLnBrk="0" fontAlgn="base" hangingPunct="0">
        <a:spcBef>
          <a:spcPct val="0"/>
        </a:spcBef>
        <a:spcAft>
          <a:spcPct val="0"/>
        </a:spcAft>
        <a:defRPr sz="3200">
          <a:solidFill>
            <a:schemeClr val="tx1"/>
          </a:solidFill>
          <a:latin typeface="+mn-lt"/>
          <a:ea typeface="+mn-ea"/>
          <a:cs typeface="ヒラギノ角ゴ Pro W3"/>
          <a:sym typeface="GillSans"/>
        </a:defRPr>
      </a:lvl4pPr>
      <a:lvl5pPr marL="2057400" indent="-228600" algn="ctr" rtl="0" eaLnBrk="0" fontAlgn="base" hangingPunct="0">
        <a:spcBef>
          <a:spcPct val="0"/>
        </a:spcBef>
        <a:spcAft>
          <a:spcPct val="0"/>
        </a:spcAft>
        <a:defRPr sz="3200">
          <a:solidFill>
            <a:schemeClr val="tx1"/>
          </a:solidFill>
          <a:latin typeface="+mn-lt"/>
          <a:ea typeface="+mn-ea"/>
          <a:cs typeface="ヒラギノ角ゴ Pro W3"/>
          <a:sym typeface="GillSans"/>
        </a:defRPr>
      </a:lvl5pPr>
      <a:lvl6pPr marL="457200" algn="ctr" rtl="0" fontAlgn="base">
        <a:spcBef>
          <a:spcPct val="0"/>
        </a:spcBef>
        <a:spcAft>
          <a:spcPct val="0"/>
        </a:spcAft>
        <a:defRPr sz="3200">
          <a:solidFill>
            <a:schemeClr val="tx1"/>
          </a:solidFill>
          <a:latin typeface="+mn-lt"/>
          <a:ea typeface="+mn-ea"/>
          <a:sym typeface="GillSans" pitchFamily="64" charset="0"/>
        </a:defRPr>
      </a:lvl6pPr>
      <a:lvl7pPr marL="914400" algn="ctr" rtl="0" fontAlgn="base">
        <a:spcBef>
          <a:spcPct val="0"/>
        </a:spcBef>
        <a:spcAft>
          <a:spcPct val="0"/>
        </a:spcAft>
        <a:defRPr sz="3200">
          <a:solidFill>
            <a:schemeClr val="tx1"/>
          </a:solidFill>
          <a:latin typeface="+mn-lt"/>
          <a:ea typeface="+mn-ea"/>
          <a:sym typeface="GillSans" pitchFamily="64" charset="0"/>
        </a:defRPr>
      </a:lvl7pPr>
      <a:lvl8pPr marL="1371600" algn="ctr" rtl="0" fontAlgn="base">
        <a:spcBef>
          <a:spcPct val="0"/>
        </a:spcBef>
        <a:spcAft>
          <a:spcPct val="0"/>
        </a:spcAft>
        <a:defRPr sz="3200">
          <a:solidFill>
            <a:schemeClr val="tx1"/>
          </a:solidFill>
          <a:latin typeface="+mn-lt"/>
          <a:ea typeface="+mn-ea"/>
          <a:sym typeface="GillSans" pitchFamily="64" charset="0"/>
        </a:defRPr>
      </a:lvl8pPr>
      <a:lvl9pPr marL="1828800" algn="ctr" rtl="0" fontAlgn="base">
        <a:spcBef>
          <a:spcPct val="0"/>
        </a:spcBef>
        <a:spcAft>
          <a:spcPct val="0"/>
        </a:spcAft>
        <a:defRPr sz="32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635000" y="4800600"/>
            <a:ext cx="5867400" cy="33020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GillSans"/>
              </a:rPr>
              <a:t>Click to edit Master text styles</a:t>
            </a:r>
          </a:p>
          <a:p>
            <a:pPr lvl="1"/>
            <a:r>
              <a:rPr lang="en-US" smtClean="0">
                <a:sym typeface="GillSans"/>
              </a:rPr>
              <a:t>Second level</a:t>
            </a:r>
          </a:p>
          <a:p>
            <a:pPr lvl="2"/>
            <a:r>
              <a:rPr lang="en-US" smtClean="0">
                <a:sym typeface="GillSans"/>
              </a:rPr>
              <a:t>Third level</a:t>
            </a:r>
          </a:p>
          <a:p>
            <a:pPr lvl="3"/>
            <a:r>
              <a:rPr lang="en-US" smtClean="0">
                <a:sym typeface="GillSans"/>
              </a:rPr>
              <a:t>Fourth level</a:t>
            </a:r>
          </a:p>
          <a:p>
            <a:pPr lvl="4"/>
            <a:r>
              <a:rPr lang="en-US" smtClean="0">
                <a:sym typeface="GillSans"/>
              </a:rPr>
              <a:t>Fifth level</a:t>
            </a:r>
          </a:p>
        </p:txBody>
      </p:sp>
      <p:sp>
        <p:nvSpPr>
          <p:cNvPr id="9219"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smtClean="0">
                <a:sym typeface="GillSans"/>
              </a:rPr>
              <a:t>Click to edit Master title style</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p:txStyles>
    <p:titleStyle>
      <a:lvl1pPr algn="ctr" rtl="0" eaLnBrk="0" fontAlgn="base" hangingPunct="0">
        <a:spcBef>
          <a:spcPct val="0"/>
        </a:spcBef>
        <a:spcAft>
          <a:spcPct val="0"/>
        </a:spcAft>
        <a:defRPr sz="6800">
          <a:solidFill>
            <a:schemeClr val="tx1"/>
          </a:solidFill>
          <a:latin typeface="+mj-lt"/>
          <a:ea typeface="+mj-ea"/>
          <a:cs typeface="ヒラギノ角ゴ Pro W3"/>
          <a:sym typeface="GillSans"/>
        </a:defRPr>
      </a:lvl1pPr>
      <a:lvl2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2pPr>
      <a:lvl3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3pPr>
      <a:lvl4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4pPr>
      <a:lvl5pPr algn="ctr" rtl="0" eaLnBrk="0" fontAlgn="base" hangingPunct="0">
        <a:spcBef>
          <a:spcPct val="0"/>
        </a:spcBef>
        <a:spcAft>
          <a:spcPct val="0"/>
        </a:spcAft>
        <a:defRPr sz="6800">
          <a:solidFill>
            <a:schemeClr val="tx1"/>
          </a:solidFill>
          <a:latin typeface="GillSans" pitchFamily="64" charset="0"/>
          <a:ea typeface="ヒラギノ角ゴ Pro W3" pitchFamily="64" charset="-128"/>
          <a:cs typeface="ヒラギノ角ゴ Pro W3"/>
          <a:sym typeface="GillSans"/>
        </a:defRPr>
      </a:lvl5pPr>
      <a:lvl6pPr marL="4572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6pPr>
      <a:lvl7pPr marL="9144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7pPr>
      <a:lvl8pPr marL="13716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8pPr>
      <a:lvl9pPr marL="1828800" algn="ctr" rtl="0" fontAlgn="base">
        <a:spcBef>
          <a:spcPct val="0"/>
        </a:spcBef>
        <a:spcAft>
          <a:spcPct val="0"/>
        </a:spcAft>
        <a:defRPr sz="6800">
          <a:solidFill>
            <a:schemeClr val="tx1"/>
          </a:solidFill>
          <a:latin typeface="GillSans" pitchFamily="64" charset="0"/>
          <a:ea typeface="ヒラギノ角ゴ Pro W3" pitchFamily="64" charset="-128"/>
          <a:sym typeface="GillSans" pitchFamily="64"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ヒラギノ角ゴ Pro W3"/>
          <a:sym typeface="GillSans"/>
        </a:defRPr>
      </a:lvl1pPr>
      <a:lvl2pPr marL="742950" indent="-285750" algn="ctr" rtl="0" eaLnBrk="0" fontAlgn="base" hangingPunct="0">
        <a:spcBef>
          <a:spcPct val="0"/>
        </a:spcBef>
        <a:spcAft>
          <a:spcPct val="0"/>
        </a:spcAft>
        <a:defRPr sz="3200">
          <a:solidFill>
            <a:schemeClr val="tx1"/>
          </a:solidFill>
          <a:latin typeface="+mn-lt"/>
          <a:ea typeface="+mn-ea"/>
          <a:cs typeface="ヒラギノ角ゴ Pro W3"/>
          <a:sym typeface="GillSans"/>
        </a:defRPr>
      </a:lvl2pPr>
      <a:lvl3pPr marL="1143000" indent="-228600" algn="ctr" rtl="0" eaLnBrk="0" fontAlgn="base" hangingPunct="0">
        <a:spcBef>
          <a:spcPct val="0"/>
        </a:spcBef>
        <a:spcAft>
          <a:spcPct val="0"/>
        </a:spcAft>
        <a:defRPr sz="3200">
          <a:solidFill>
            <a:schemeClr val="tx1"/>
          </a:solidFill>
          <a:latin typeface="+mn-lt"/>
          <a:ea typeface="+mn-ea"/>
          <a:cs typeface="ヒラギノ角ゴ Pro W3"/>
          <a:sym typeface="GillSans"/>
        </a:defRPr>
      </a:lvl3pPr>
      <a:lvl4pPr marL="1600200" indent="-228600" algn="ctr" rtl="0" eaLnBrk="0" fontAlgn="base" hangingPunct="0">
        <a:spcBef>
          <a:spcPct val="0"/>
        </a:spcBef>
        <a:spcAft>
          <a:spcPct val="0"/>
        </a:spcAft>
        <a:defRPr sz="3200">
          <a:solidFill>
            <a:schemeClr val="tx1"/>
          </a:solidFill>
          <a:latin typeface="+mn-lt"/>
          <a:ea typeface="+mn-ea"/>
          <a:cs typeface="ヒラギノ角ゴ Pro W3"/>
          <a:sym typeface="GillSans"/>
        </a:defRPr>
      </a:lvl4pPr>
      <a:lvl5pPr marL="2057400" indent="-228600" algn="ctr" rtl="0" eaLnBrk="0" fontAlgn="base" hangingPunct="0">
        <a:spcBef>
          <a:spcPct val="0"/>
        </a:spcBef>
        <a:spcAft>
          <a:spcPct val="0"/>
        </a:spcAft>
        <a:defRPr sz="3200">
          <a:solidFill>
            <a:schemeClr val="tx1"/>
          </a:solidFill>
          <a:latin typeface="+mn-lt"/>
          <a:ea typeface="+mn-ea"/>
          <a:cs typeface="ヒラギノ角ゴ Pro W3"/>
          <a:sym typeface="GillSans"/>
        </a:defRPr>
      </a:lvl5pPr>
      <a:lvl6pPr marL="457200" algn="ctr" rtl="0" fontAlgn="base">
        <a:spcBef>
          <a:spcPct val="0"/>
        </a:spcBef>
        <a:spcAft>
          <a:spcPct val="0"/>
        </a:spcAft>
        <a:defRPr sz="3200">
          <a:solidFill>
            <a:schemeClr val="tx1"/>
          </a:solidFill>
          <a:latin typeface="+mn-lt"/>
          <a:ea typeface="+mn-ea"/>
          <a:sym typeface="GillSans" pitchFamily="64" charset="0"/>
        </a:defRPr>
      </a:lvl6pPr>
      <a:lvl7pPr marL="914400" algn="ctr" rtl="0" fontAlgn="base">
        <a:spcBef>
          <a:spcPct val="0"/>
        </a:spcBef>
        <a:spcAft>
          <a:spcPct val="0"/>
        </a:spcAft>
        <a:defRPr sz="3200">
          <a:solidFill>
            <a:schemeClr val="tx1"/>
          </a:solidFill>
          <a:latin typeface="+mn-lt"/>
          <a:ea typeface="+mn-ea"/>
          <a:sym typeface="GillSans" pitchFamily="64" charset="0"/>
        </a:defRPr>
      </a:lvl7pPr>
      <a:lvl8pPr marL="1371600" algn="ctr" rtl="0" fontAlgn="base">
        <a:spcBef>
          <a:spcPct val="0"/>
        </a:spcBef>
        <a:spcAft>
          <a:spcPct val="0"/>
        </a:spcAft>
        <a:defRPr sz="3200">
          <a:solidFill>
            <a:schemeClr val="tx1"/>
          </a:solidFill>
          <a:latin typeface="+mn-lt"/>
          <a:ea typeface="+mn-ea"/>
          <a:sym typeface="GillSans" pitchFamily="64" charset="0"/>
        </a:defRPr>
      </a:lvl8pPr>
      <a:lvl9pPr marL="1828800" algn="ctr" rtl="0" fontAlgn="base">
        <a:spcBef>
          <a:spcPct val="0"/>
        </a:spcBef>
        <a:spcAft>
          <a:spcPct val="0"/>
        </a:spcAft>
        <a:defRPr sz="3200">
          <a:solidFill>
            <a:schemeClr val="tx1"/>
          </a:solidFill>
          <a:latin typeface="+mn-lt"/>
          <a:ea typeface="+mn-ea"/>
          <a:sym typeface="GillSans" pitchFamily="6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hyperlink" Target="http://www.rch.org.au/australianedi/com.cfm?doc_id=12429" TargetMode="External"/><Relationship Id="rId3" Type="http://schemas.openxmlformats.org/officeDocument/2006/relationships/image" Target="../media/image3.jpeg"/><Relationship Id="rId7" Type="http://schemas.openxmlformats.org/officeDocument/2006/relationships/hyperlink" Target="http://www.facsia.gov.au/internet/facsinternet.nsf/aboutfacs/programs/sfsc-communities_for_children.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www.earlywords.info/aboriginal/index.html" TargetMode="External"/><Relationship Id="rId5" Type="http://schemas.openxmlformats.org/officeDocument/2006/relationships/hyperlink" Target="http://www.aihw.gov.au/publications/ihw/pnterchci/pnterchci.pdf" TargetMode="External"/><Relationship Id="rId4" Type="http://schemas.openxmlformats.org/officeDocument/2006/relationships/image" Target="../media/image4.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sunrisepptfiles"/>
          <p:cNvPicPr>
            <a:picLocks noChangeAspect="1" noChangeArrowheads="1"/>
          </p:cNvPicPr>
          <p:nvPr/>
        </p:nvPicPr>
        <p:blipFill>
          <a:blip r:embed="rId3"/>
          <a:srcRect/>
          <a:stretch>
            <a:fillRect/>
          </a:stretch>
        </p:blipFill>
        <p:spPr bwMode="auto">
          <a:xfrm>
            <a:off x="-254000" y="-204788"/>
            <a:ext cx="13258800" cy="9958388"/>
          </a:xfrm>
          <a:prstGeom prst="rect">
            <a:avLst/>
          </a:prstGeom>
          <a:noFill/>
          <a:ln w="9525">
            <a:noFill/>
            <a:miter lim="800000"/>
            <a:headEnd/>
            <a:tailEnd/>
          </a:ln>
        </p:spPr>
      </p:pic>
      <p:sp>
        <p:nvSpPr>
          <p:cNvPr id="2" name="Rectangle 2"/>
          <p:cNvSpPr>
            <a:spLocks/>
          </p:cNvSpPr>
          <p:nvPr/>
        </p:nvSpPr>
        <p:spPr bwMode="auto">
          <a:xfrm>
            <a:off x="1573213" y="0"/>
            <a:ext cx="7929562" cy="3019425"/>
          </a:xfrm>
          <a:prstGeom prst="rect">
            <a:avLst/>
          </a:prstGeom>
          <a:noFill/>
          <a:ln w="12700">
            <a:noFill/>
            <a:miter lim="800000"/>
            <a:headEnd/>
            <a:tailEnd/>
          </a:ln>
        </p:spPr>
        <p:txBody>
          <a:bodyPr lIns="0" tIns="0" rIns="0" bIns="0" anchor="ctr"/>
          <a:lstStyle/>
          <a:p>
            <a:pPr>
              <a:defRPr/>
            </a:pPr>
            <a:r>
              <a:rPr lang="en-US" sz="7200" b="1" dirty="0">
                <a:solidFill>
                  <a:schemeClr val="accent1">
                    <a:lumMod val="75000"/>
                  </a:schemeClr>
                </a:solidFill>
                <a:effectLst>
                  <a:outerShdw blurRad="50800" dist="152400" algn="l" rotWithShape="0">
                    <a:prstClr val="black">
                      <a:alpha val="40000"/>
                    </a:prstClr>
                  </a:outerShdw>
                </a:effectLst>
                <a:latin typeface="Arial" charset="0"/>
                <a:ea typeface="ヒラギノ角ゴ Pro W3" pitchFamily="64" charset="-128"/>
                <a:cs typeface="+mn-cs"/>
                <a:sym typeface="GillSans" pitchFamily="64" charset="0"/>
              </a:rPr>
              <a:t>S</a:t>
            </a:r>
            <a:r>
              <a:rPr lang="en-US" sz="5400" b="1" dirty="0">
                <a:solidFill>
                  <a:schemeClr val="accent1">
                    <a:lumMod val="75000"/>
                  </a:schemeClr>
                </a:solidFill>
                <a:effectLst>
                  <a:outerShdw blurRad="50800" dist="152400" algn="l" rotWithShape="0">
                    <a:prstClr val="black">
                      <a:alpha val="40000"/>
                    </a:prstClr>
                  </a:outerShdw>
                </a:effectLst>
                <a:latin typeface="Arial" charset="0"/>
                <a:ea typeface="ヒラギノ角ゴ Pro W3" pitchFamily="64" charset="-128"/>
                <a:cs typeface="+mn-cs"/>
                <a:sym typeface="GillSans" pitchFamily="64" charset="0"/>
              </a:rPr>
              <a:t>unrise Health Service</a:t>
            </a:r>
          </a:p>
          <a:p>
            <a:pPr>
              <a:defRPr/>
            </a:pPr>
            <a:r>
              <a:rPr lang="en-US" sz="5400" b="1" dirty="0">
                <a:solidFill>
                  <a:schemeClr val="accent1">
                    <a:lumMod val="75000"/>
                  </a:schemeClr>
                </a:solidFill>
                <a:effectLst>
                  <a:outerShdw blurRad="50800" dist="152400" algn="l" rotWithShape="0">
                    <a:prstClr val="black">
                      <a:alpha val="40000"/>
                    </a:prstClr>
                  </a:outerShdw>
                </a:effectLst>
                <a:latin typeface="Arial" charset="0"/>
                <a:ea typeface="ヒラギノ角ゴ Pro W3" pitchFamily="64" charset="-128"/>
                <a:cs typeface="+mn-cs"/>
                <a:sym typeface="GillSans" pitchFamily="64" charset="0"/>
              </a:rPr>
              <a:t>Aboriginal </a:t>
            </a:r>
            <a:r>
              <a:rPr lang="en-US" sz="5400" b="1" dirty="0">
                <a:solidFill>
                  <a:schemeClr val="accent1">
                    <a:lumMod val="75000"/>
                  </a:schemeClr>
                </a:solidFill>
                <a:effectLst>
                  <a:outerShdw blurRad="50800" dist="152400" algn="l" rotWithShape="0">
                    <a:prstClr val="black">
                      <a:alpha val="40000"/>
                    </a:prstClr>
                  </a:outerShdw>
                </a:effectLst>
                <a:latin typeface="Arial" charset="0"/>
                <a:ea typeface="ヒラギノ角ゴ Pro W3" pitchFamily="64" charset="-128"/>
                <a:cs typeface="+mn-cs"/>
                <a:sym typeface="GillSans" pitchFamily="64" charset="0"/>
              </a:rPr>
              <a:t>Corporation</a:t>
            </a:r>
          </a:p>
          <a:p>
            <a:pPr algn="ctr">
              <a:defRPr/>
            </a:pPr>
            <a:r>
              <a:rPr lang="en-US" sz="4400" b="1" dirty="0">
                <a:solidFill>
                  <a:schemeClr val="accent1">
                    <a:lumMod val="75000"/>
                  </a:schemeClr>
                </a:solidFill>
                <a:effectLst>
                  <a:outerShdw blurRad="50800" dist="152400" algn="l" rotWithShape="0">
                    <a:prstClr val="black">
                      <a:alpha val="40000"/>
                    </a:prstClr>
                  </a:outerShdw>
                </a:effectLst>
                <a:latin typeface="Arial" charset="0"/>
                <a:ea typeface="ヒラギノ角ゴ Pro W3" pitchFamily="64" charset="-128"/>
                <a:cs typeface="+mn-cs"/>
                <a:sym typeface="GillSans" pitchFamily="64" charset="0"/>
              </a:rPr>
              <a:t>Katherine NT</a:t>
            </a:r>
            <a:endParaRPr lang="en-US" sz="6600" b="1" dirty="0">
              <a:solidFill>
                <a:schemeClr val="accent1">
                  <a:lumMod val="75000"/>
                </a:schemeClr>
              </a:solidFill>
              <a:effectLst>
                <a:outerShdw blurRad="50800" dist="152400" algn="l" rotWithShape="0">
                  <a:prstClr val="black">
                    <a:alpha val="40000"/>
                  </a:prstClr>
                </a:outerShdw>
              </a:effectLst>
              <a:latin typeface="Arial" charset="0"/>
              <a:ea typeface="ヒラギノ角ゴ Pro W3" pitchFamily="64" charset="-128"/>
              <a:cs typeface="+mn-cs"/>
              <a:sym typeface="GillSans" pitchFamily="64" charset="0"/>
            </a:endParaRPr>
          </a:p>
        </p:txBody>
      </p:sp>
      <p:sp>
        <p:nvSpPr>
          <p:cNvPr id="15363" name="Rectangle 3"/>
          <p:cNvSpPr>
            <a:spLocks/>
          </p:cNvSpPr>
          <p:nvPr/>
        </p:nvSpPr>
        <p:spPr bwMode="auto">
          <a:xfrm>
            <a:off x="1181100" y="5156200"/>
            <a:ext cx="8610600" cy="533400"/>
          </a:xfrm>
          <a:prstGeom prst="rect">
            <a:avLst/>
          </a:prstGeom>
          <a:noFill/>
          <a:ln w="12700">
            <a:noFill/>
            <a:miter lim="800000"/>
            <a:headEnd/>
            <a:tailEnd/>
          </a:ln>
        </p:spPr>
        <p:txBody>
          <a:bodyPr lIns="0" tIns="0" rIns="0" bIns="0" anchor="ctr"/>
          <a:lstStyle/>
          <a:p>
            <a:pPr>
              <a:defRPr/>
            </a:pPr>
            <a:endParaRPr lang="en-AU" dirty="0">
              <a:solidFill>
                <a:schemeClr val="tx1"/>
              </a:solidFill>
              <a:effectLst>
                <a:outerShdw blurRad="38100" dist="38100" dir="2700000" algn="tl">
                  <a:srgbClr val="C0C0C0"/>
                </a:outerShdw>
              </a:effectLst>
              <a:latin typeface="Arial" charset="0"/>
              <a:ea typeface="ヒラギノ角ゴ Pro W3" pitchFamily="64" charset="-128"/>
              <a:cs typeface="+mn-cs"/>
              <a:sym typeface="GillSans" pitchFamily="64" charset="0"/>
            </a:endParaRPr>
          </a:p>
        </p:txBody>
      </p:sp>
      <p:sp>
        <p:nvSpPr>
          <p:cNvPr id="15365" name="Rectangle 5"/>
          <p:cNvSpPr>
            <a:spLocks/>
          </p:cNvSpPr>
          <p:nvPr/>
        </p:nvSpPr>
        <p:spPr bwMode="auto">
          <a:xfrm>
            <a:off x="1181100" y="8216900"/>
            <a:ext cx="8610600" cy="533400"/>
          </a:xfrm>
          <a:prstGeom prst="rect">
            <a:avLst/>
          </a:prstGeom>
          <a:noFill/>
          <a:ln w="12700">
            <a:noFill/>
            <a:miter lim="800000"/>
            <a:headEnd/>
            <a:tailEnd/>
          </a:ln>
        </p:spPr>
        <p:txBody>
          <a:bodyPr lIns="0" tIns="0" rIns="0" bIns="0" anchor="ctr"/>
          <a:lstStyle/>
          <a:p>
            <a:pPr>
              <a:defRPr/>
            </a:pPr>
            <a:endParaRPr lang="en-AU" sz="3600" b="1" dirty="0">
              <a:solidFill>
                <a:schemeClr val="tx1"/>
              </a:solidFill>
              <a:effectLst>
                <a:outerShdw blurRad="38100" dist="38100" dir="2700000" algn="tl">
                  <a:srgbClr val="C0C0C0"/>
                </a:outerShdw>
              </a:effectLst>
              <a:latin typeface="Arial" charset="0"/>
              <a:ea typeface="ヒラギノ角ゴ Pro W3" pitchFamily="64" charset="-128"/>
              <a:cs typeface="+mn-cs"/>
              <a:sym typeface="GillSans" pitchFamily="64" charset="0"/>
            </a:endParaRPr>
          </a:p>
        </p:txBody>
      </p:sp>
      <p:sp>
        <p:nvSpPr>
          <p:cNvPr id="15366" name="TextBox 8"/>
          <p:cNvSpPr txBox="1">
            <a:spLocks noChangeArrowheads="1"/>
          </p:cNvSpPr>
          <p:nvPr/>
        </p:nvSpPr>
        <p:spPr bwMode="auto">
          <a:xfrm>
            <a:off x="1430338" y="7519988"/>
            <a:ext cx="7643812" cy="708025"/>
          </a:xfrm>
          <a:prstGeom prst="rect">
            <a:avLst/>
          </a:prstGeom>
          <a:noFill/>
          <a:ln w="9525">
            <a:noFill/>
            <a:miter lim="800000"/>
            <a:headEnd/>
            <a:tailEnd/>
          </a:ln>
        </p:spPr>
        <p:txBody>
          <a:bodyPr>
            <a:spAutoFit/>
          </a:bodyPr>
          <a:lstStyle/>
          <a:p>
            <a:pPr algn="ctr"/>
            <a:endParaRPr lang="en-AU">
              <a:cs typeface="ヒラギノ角ゴ Pro W3"/>
            </a:endParaRPr>
          </a:p>
        </p:txBody>
      </p:sp>
      <p:sp>
        <p:nvSpPr>
          <p:cNvPr id="15367" name="TextBox 9"/>
          <p:cNvSpPr txBox="1">
            <a:spLocks noChangeArrowheads="1"/>
          </p:cNvSpPr>
          <p:nvPr/>
        </p:nvSpPr>
        <p:spPr bwMode="auto">
          <a:xfrm>
            <a:off x="1582738" y="7672388"/>
            <a:ext cx="7643812" cy="708025"/>
          </a:xfrm>
          <a:prstGeom prst="rect">
            <a:avLst/>
          </a:prstGeom>
          <a:noFill/>
          <a:ln w="9525">
            <a:noFill/>
            <a:miter lim="800000"/>
            <a:headEnd/>
            <a:tailEnd/>
          </a:ln>
        </p:spPr>
        <p:txBody>
          <a:bodyPr>
            <a:spAutoFit/>
          </a:bodyPr>
          <a:lstStyle/>
          <a:p>
            <a:pPr algn="ctr"/>
            <a:endParaRPr lang="en-AU">
              <a:cs typeface="ヒラギノ角ゴ Pro W3"/>
            </a:endParaRPr>
          </a:p>
        </p:txBody>
      </p:sp>
      <p:sp>
        <p:nvSpPr>
          <p:cNvPr id="15368" name="TextBox 10"/>
          <p:cNvSpPr txBox="1">
            <a:spLocks noChangeArrowheads="1"/>
          </p:cNvSpPr>
          <p:nvPr/>
        </p:nvSpPr>
        <p:spPr bwMode="auto">
          <a:xfrm>
            <a:off x="1573213" y="7662863"/>
            <a:ext cx="7643812" cy="708025"/>
          </a:xfrm>
          <a:prstGeom prst="rect">
            <a:avLst/>
          </a:prstGeom>
          <a:noFill/>
          <a:ln w="9525">
            <a:noFill/>
            <a:miter lim="800000"/>
            <a:headEnd/>
            <a:tailEnd/>
          </a:ln>
        </p:spPr>
        <p:txBody>
          <a:bodyPr>
            <a:spAutoFit/>
          </a:bodyPr>
          <a:lstStyle/>
          <a:p>
            <a:pPr algn="ctr"/>
            <a:endParaRPr lang="en-AU">
              <a:cs typeface="ヒラギノ角ゴ Pro W3"/>
            </a:endParaRPr>
          </a:p>
        </p:txBody>
      </p:sp>
      <p:sp>
        <p:nvSpPr>
          <p:cNvPr id="13" name="TextBox 12"/>
          <p:cNvSpPr txBox="1"/>
          <p:nvPr/>
        </p:nvSpPr>
        <p:spPr>
          <a:xfrm>
            <a:off x="-355600" y="4733925"/>
            <a:ext cx="13360400" cy="5016500"/>
          </a:xfrm>
          <a:prstGeom prst="rect">
            <a:avLst/>
          </a:prstGeom>
          <a:solidFill>
            <a:schemeClr val="accent1">
              <a:lumMod val="75000"/>
              <a:alpha val="52157"/>
            </a:schemeClr>
          </a:solidFill>
        </p:spPr>
        <p:txBody>
          <a:bodyPr>
            <a:spAutoFit/>
          </a:bodyPr>
          <a:lstStyle/>
          <a:p>
            <a:pPr algn="ctr">
              <a:defRPr/>
            </a:pPr>
            <a:endParaRPr lang="en-AU" dirty="0">
              <a:solidFill>
                <a:schemeClr val="bg1"/>
              </a:solidFill>
              <a:latin typeface="GillSans" pitchFamily="64" charset="0"/>
              <a:ea typeface="ヒラギノ角ゴ Pro W3" pitchFamily="64" charset="-128"/>
              <a:cs typeface="+mn-cs"/>
              <a:sym typeface="GillSans" pitchFamily="64" charset="0"/>
            </a:endParaRPr>
          </a:p>
          <a:p>
            <a:pPr algn="ctr">
              <a:defRPr/>
            </a:pPr>
            <a:r>
              <a:rPr lang="en-AU" b="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GOLDFIELDS</a:t>
            </a:r>
            <a:r>
              <a:rPr lang="en-AU" b="1" dirty="0">
                <a:solidFill>
                  <a:schemeClr val="bg1"/>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a:t>
            </a:r>
          </a:p>
          <a:p>
            <a:pPr algn="ctr">
              <a:defRPr/>
            </a:pPr>
            <a:r>
              <a:rPr lang="en-AU" b="1" cap="all" dirty="0">
                <a:solidFill>
                  <a:schemeClr val="bg1"/>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ear health conference</a:t>
            </a:r>
          </a:p>
          <a:p>
            <a:pPr algn="ctr">
              <a:defRPr/>
            </a:pPr>
            <a:r>
              <a:rPr lang="en-AU" b="1" cap="all" dirty="0">
                <a:solidFill>
                  <a:schemeClr val="bg1"/>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a:t>
            </a:r>
          </a:p>
          <a:p>
            <a:pPr algn="ctr">
              <a:defRPr/>
            </a:pPr>
            <a:r>
              <a:rPr lang="en-AU" dirty="0">
                <a:solidFill>
                  <a:schemeClr val="bg1"/>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Kalgoorlie</a:t>
            </a:r>
          </a:p>
          <a:p>
            <a:pPr algn="ctr">
              <a:defRPr/>
            </a:pPr>
            <a:r>
              <a:rPr lang="en-AU" dirty="0">
                <a:solidFill>
                  <a:schemeClr val="bg1"/>
                </a:solidFill>
                <a:latin typeface="GillSans" pitchFamily="64" charset="0"/>
                <a:ea typeface="ヒラギノ角ゴ Pro W3" pitchFamily="64" charset="-128"/>
                <a:cs typeface="+mn-cs"/>
                <a:sym typeface="GillSans" pitchFamily="64" charset="0"/>
              </a:rPr>
              <a:t> </a:t>
            </a:r>
          </a:p>
          <a:p>
            <a:pPr algn="ctr">
              <a:defRPr/>
            </a:pPr>
            <a:r>
              <a:rPr lang="en-AU" dirty="0">
                <a:solidFill>
                  <a:schemeClr val="bg1"/>
                </a:solidFill>
                <a:latin typeface="GillSans" pitchFamily="64" charset="0"/>
                <a:ea typeface="ヒラギノ角ゴ Pro W3" pitchFamily="64" charset="-128"/>
                <a:cs typeface="+mn-cs"/>
                <a:sym typeface="GillSans" pitchFamily="64" charset="0"/>
              </a:rPr>
              <a:t>30</a:t>
            </a:r>
            <a:r>
              <a:rPr lang="en-AU" baseline="30000" dirty="0">
                <a:solidFill>
                  <a:schemeClr val="bg1"/>
                </a:solidFill>
                <a:latin typeface="GillSans" pitchFamily="64" charset="0"/>
                <a:ea typeface="ヒラギノ角ゴ Pro W3" pitchFamily="64" charset="-128"/>
                <a:cs typeface="+mn-cs"/>
                <a:sym typeface="GillSans" pitchFamily="64" charset="0"/>
              </a:rPr>
              <a:t>th</a:t>
            </a:r>
            <a:r>
              <a:rPr lang="en-AU" dirty="0">
                <a:solidFill>
                  <a:schemeClr val="bg1"/>
                </a:solidFill>
                <a:latin typeface="GillSans" pitchFamily="64" charset="0"/>
                <a:ea typeface="ヒラギノ角ゴ Pro W3" pitchFamily="64" charset="-128"/>
                <a:cs typeface="+mn-cs"/>
                <a:sym typeface="GillSans" pitchFamily="64" charset="0"/>
              </a:rPr>
              <a:t> April – 1</a:t>
            </a:r>
            <a:r>
              <a:rPr lang="en-AU" baseline="30000" dirty="0">
                <a:solidFill>
                  <a:schemeClr val="bg1"/>
                </a:solidFill>
                <a:latin typeface="GillSans" pitchFamily="64" charset="0"/>
                <a:ea typeface="ヒラギノ角ゴ Pro W3" pitchFamily="64" charset="-128"/>
                <a:cs typeface="+mn-cs"/>
                <a:sym typeface="GillSans" pitchFamily="64" charset="0"/>
              </a:rPr>
              <a:t>st</a:t>
            </a:r>
            <a:r>
              <a:rPr lang="en-AU" dirty="0">
                <a:solidFill>
                  <a:schemeClr val="bg1"/>
                </a:solidFill>
                <a:latin typeface="GillSans" pitchFamily="64" charset="0"/>
                <a:ea typeface="ヒラギノ角ゴ Pro W3" pitchFamily="64" charset="-128"/>
                <a:cs typeface="+mn-cs"/>
                <a:sym typeface="GillSans" pitchFamily="64" charset="0"/>
              </a:rPr>
              <a:t>  May 2009</a:t>
            </a:r>
          </a:p>
          <a:p>
            <a:pPr algn="ctr">
              <a:defRPr/>
            </a:pPr>
            <a:endParaRPr lang="en-AU" dirty="0">
              <a:solidFill>
                <a:schemeClr val="bg1"/>
              </a:solidFill>
              <a:latin typeface="GillSans" pitchFamily="64" charset="0"/>
              <a:ea typeface="ヒラギノ角ゴ Pro W3" pitchFamily="64" charset="-128"/>
              <a:cs typeface="+mn-cs"/>
              <a:sym typeface="GillSans" pitchFamily="6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74755"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4580"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pic>
        <p:nvPicPr>
          <p:cNvPr id="24581"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27654" name="Rectangle 8"/>
          <p:cNvSpPr>
            <a:spLocks noGrp="1" noChangeArrowheads="1"/>
          </p:cNvSpPr>
          <p:nvPr>
            <p:ph/>
          </p:nvPr>
        </p:nvSpPr>
        <p:spPr>
          <a:xfrm>
            <a:off x="503238" y="1804988"/>
            <a:ext cx="12501562" cy="6643687"/>
          </a:xfrm>
        </p:spPr>
        <p:txBody>
          <a:bodyPr/>
          <a:lstStyle/>
          <a:p>
            <a:pPr marL="0" indent="0" algn="l">
              <a:buFont typeface="Arial" pitchFamily="34" charset="0"/>
              <a:buChar char="•"/>
              <a:defRPr/>
            </a:pPr>
            <a:r>
              <a:rPr lang="en-AU" sz="4000" kern="1200" dirty="0" smtClean="0">
                <a:solidFill>
                  <a:srgbClr val="000000"/>
                </a:solidFill>
                <a:cs typeface="+mn-cs"/>
                <a:sym typeface="GillSans" pitchFamily="64" charset="0"/>
              </a:rPr>
              <a:t>Standard focus on primary prevention of ear disease</a:t>
            </a:r>
          </a:p>
          <a:p>
            <a:pPr marL="0" indent="0" algn="l">
              <a:buFont typeface="Arial" pitchFamily="34" charset="0"/>
              <a:buChar char="•"/>
              <a:defRPr/>
            </a:pPr>
            <a:r>
              <a:rPr lang="en-AU" sz="4000" kern="1200" dirty="0" smtClean="0">
                <a:solidFill>
                  <a:srgbClr val="000000"/>
                </a:solidFill>
                <a:cs typeface="+mn-cs"/>
                <a:sym typeface="GillSans" pitchFamily="64" charset="0"/>
              </a:rPr>
              <a:t>Secondary prevention of  disability from ear disease</a:t>
            </a:r>
          </a:p>
          <a:p>
            <a:pPr marL="0" indent="0" algn="l">
              <a:buFont typeface="Arial" pitchFamily="34" charset="0"/>
              <a:buChar char="•"/>
              <a:defRPr/>
            </a:pPr>
            <a:r>
              <a:rPr lang="en-AU" sz="4000" kern="1200" dirty="0" smtClean="0">
                <a:solidFill>
                  <a:srgbClr val="000000"/>
                </a:solidFill>
                <a:cs typeface="+mn-cs"/>
                <a:sym typeface="GillSans" pitchFamily="64" charset="0"/>
              </a:rPr>
              <a:t>Tertiary – rehabilitation – prevention of  deterioration</a:t>
            </a:r>
          </a:p>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buFont typeface="Arial" pitchFamily="34" charset="0"/>
              <a:buChar char="•"/>
              <a:defRPr/>
            </a:pPr>
            <a:r>
              <a:rPr lang="en-AU" sz="4000" i="1" kern="1200" dirty="0" smtClean="0">
                <a:solidFill>
                  <a:srgbClr val="000000"/>
                </a:solidFill>
                <a:cs typeface="+mn-cs"/>
                <a:sym typeface="GillSans" pitchFamily="64" charset="0"/>
              </a:rPr>
              <a:t>Frustration!</a:t>
            </a:r>
          </a:p>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buFont typeface="Arial" pitchFamily="34" charset="0"/>
              <a:buChar char="•"/>
              <a:defRPr/>
            </a:pPr>
            <a:r>
              <a:rPr lang="en-AU" sz="4000" kern="1200" dirty="0" smtClean="0">
                <a:solidFill>
                  <a:srgbClr val="000000"/>
                </a:solidFill>
                <a:cs typeface="+mn-cs"/>
                <a:sym typeface="GillSans" pitchFamily="64" charset="0"/>
              </a:rPr>
              <a:t>New focus – primary prevention of disability</a:t>
            </a:r>
          </a:p>
          <a:p>
            <a:pPr marL="0" indent="0" algn="l">
              <a:buFont typeface="Arial" pitchFamily="34" charset="0"/>
              <a:buChar char="•"/>
              <a:defRPr/>
            </a:pPr>
            <a:r>
              <a:rPr lang="en-AU" sz="4000" kern="1200" dirty="0" smtClean="0">
                <a:solidFill>
                  <a:srgbClr val="000000"/>
                </a:solidFill>
                <a:cs typeface="+mn-cs"/>
                <a:sym typeface="GillSans" pitchFamily="64" charset="0"/>
              </a:rPr>
              <a:t>Community-wide program</a:t>
            </a:r>
          </a:p>
          <a:p>
            <a:pPr marL="0" indent="0" algn="l">
              <a:buFont typeface="Arial" pitchFamily="34" charset="0"/>
              <a:buChar char="•"/>
              <a:defRPr/>
            </a:pPr>
            <a:r>
              <a:rPr lang="en-AU" sz="4000" kern="1200" dirty="0" smtClean="0">
                <a:solidFill>
                  <a:srgbClr val="000000"/>
                </a:solidFill>
                <a:cs typeface="+mn-cs"/>
                <a:sym typeface="GillSans" pitchFamily="64" charset="0"/>
              </a:rPr>
              <a:t>No harmful effects</a:t>
            </a:r>
          </a:p>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buFont typeface="Arial" pitchFamily="34" charset="0"/>
              <a:buChar char="•"/>
              <a:defRPr/>
            </a:pPr>
            <a:r>
              <a:rPr lang="en-AU" sz="4000" kern="1200" dirty="0" smtClean="0">
                <a:solidFill>
                  <a:srgbClr val="000000"/>
                </a:solidFill>
                <a:cs typeface="+mn-cs"/>
                <a:sym typeface="GillSans" pitchFamily="64" charset="0"/>
              </a:rPr>
              <a:t>Early Words</a:t>
            </a:r>
          </a:p>
          <a:p>
            <a:pPr marL="0" indent="0">
              <a:defRPr/>
            </a:pPr>
            <a:endParaRPr lang="en-AU" dirty="0" smtClean="0">
              <a:cs typeface="+mn-cs"/>
              <a:sym typeface="GillSans" pitchFamily="64" charset="0"/>
            </a:endParaRPr>
          </a:p>
        </p:txBody>
      </p:sp>
      <p:sp>
        <p:nvSpPr>
          <p:cNvPr id="24583" name="WordArt 5"/>
          <p:cNvSpPr>
            <a:spLocks noChangeArrowheads="1" noChangeShapeType="1" noTextEdit="1"/>
          </p:cNvSpPr>
          <p:nvPr/>
        </p:nvSpPr>
        <p:spPr bwMode="auto">
          <a:xfrm>
            <a:off x="4216400" y="8734425"/>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
        <p:nvSpPr>
          <p:cNvPr id="8" name="TextBox 7"/>
          <p:cNvSpPr txBox="1"/>
          <p:nvPr/>
        </p:nvSpPr>
        <p:spPr>
          <a:xfrm>
            <a:off x="0" y="0"/>
            <a:ext cx="8429625" cy="132397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EXPANDED AURAL HEALTH PROGRAM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70659" name="Rectangle 3"/>
          <p:cNvSpPr>
            <a:spLocks/>
          </p:cNvSpPr>
          <p:nvPr/>
        </p:nvSpPr>
        <p:spPr bwMode="auto">
          <a:xfrm>
            <a:off x="644525" y="447675"/>
            <a:ext cx="8072438" cy="2500313"/>
          </a:xfrm>
          <a:prstGeom prst="rect">
            <a:avLst/>
          </a:prstGeom>
          <a:noFill/>
          <a:ln w="12700">
            <a:noFill/>
            <a:miter lim="800000"/>
            <a:headEnd/>
            <a:tailEnd/>
          </a:ln>
        </p:spPr>
        <p:txBody>
          <a:bodyPr lIns="0" tIns="0" rIns="0" bIns="0" anchor="ct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 bin </a:t>
            </a:r>
            <a:r>
              <a:rPr lang="en-AU" b="1" dirty="0" err="1">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Tork</a:t>
            </a: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E bin </a:t>
            </a:r>
            <a:r>
              <a:rPr lang="en-AU" b="1" dirty="0" err="1">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Lern</a:t>
            </a:r>
            <a:endPar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a:p>
            <a:pPr algn="ctr">
              <a:defRPr/>
            </a:pPr>
            <a:r>
              <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rPr>
              <a:t> </a:t>
            </a:r>
          </a:p>
          <a:p>
            <a:pPr algn="ctr">
              <a:defRPr/>
            </a:pPr>
            <a:r>
              <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rPr>
              <a:t>Learning to Talk, Talking to Learn</a:t>
            </a:r>
          </a:p>
          <a:p>
            <a:pPr algn="ctr">
              <a:defRPr/>
            </a:pPr>
            <a:r>
              <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rPr>
              <a:t>The </a:t>
            </a:r>
            <a:r>
              <a:rPr lang="en-AU" b="1" dirty="0" err="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rPr>
              <a:t>LiTTLe</a:t>
            </a:r>
            <a:r>
              <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rPr>
              <a:t> Program</a:t>
            </a:r>
            <a:endPar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5604"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pic>
        <p:nvPicPr>
          <p:cNvPr id="25605"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26630" name="Rectangle 8"/>
          <p:cNvSpPr>
            <a:spLocks noGrp="1" noChangeArrowheads="1"/>
          </p:cNvSpPr>
          <p:nvPr>
            <p:ph/>
          </p:nvPr>
        </p:nvSpPr>
        <p:spPr>
          <a:xfrm>
            <a:off x="1144588" y="4019550"/>
            <a:ext cx="10464800" cy="4533900"/>
          </a:xfrm>
        </p:spPr>
        <p:txBody>
          <a:bodyPr/>
          <a:lstStyle/>
          <a:p>
            <a:pPr algn="l">
              <a:buFont typeface="Arial" pitchFamily="34" charset="0"/>
              <a:buChar char="•"/>
              <a:defRPr/>
            </a:pPr>
            <a:r>
              <a:rPr lang="en-AU" sz="4000" kern="1200" dirty="0" smtClean="0">
                <a:solidFill>
                  <a:srgbClr val="000000"/>
                </a:solidFill>
                <a:cs typeface="+mn-cs"/>
                <a:sym typeface="GillSans" pitchFamily="64" charset="0"/>
              </a:rPr>
              <a:t>Community-wide</a:t>
            </a:r>
          </a:p>
          <a:p>
            <a:pPr algn="l">
              <a:buFont typeface="Arial" pitchFamily="34" charset="0"/>
              <a:buChar char="•"/>
              <a:defRPr/>
            </a:pPr>
            <a:r>
              <a:rPr lang="en-AU" sz="4000" kern="1200" dirty="0" smtClean="0">
                <a:solidFill>
                  <a:srgbClr val="000000"/>
                </a:solidFill>
                <a:cs typeface="+mn-cs"/>
                <a:sym typeface="GillSans" pitchFamily="64" charset="0"/>
              </a:rPr>
              <a:t>Spoken language program </a:t>
            </a:r>
          </a:p>
          <a:p>
            <a:pPr algn="l">
              <a:buFont typeface="Arial" pitchFamily="34" charset="0"/>
              <a:buChar char="•"/>
              <a:defRPr/>
            </a:pPr>
            <a:r>
              <a:rPr lang="en-AU" sz="4000" kern="1200" dirty="0" smtClean="0">
                <a:solidFill>
                  <a:srgbClr val="000000"/>
                </a:solidFill>
                <a:cs typeface="+mn-cs"/>
                <a:sym typeface="GillSans" pitchFamily="64" charset="0"/>
              </a:rPr>
              <a:t>Home language</a:t>
            </a:r>
          </a:p>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defRPr/>
            </a:pPr>
            <a:r>
              <a:rPr lang="en-AU" sz="4000" b="1" kern="1200" dirty="0" smtClean="0">
                <a:solidFill>
                  <a:srgbClr val="000000"/>
                </a:solidFill>
                <a:cs typeface="+mn-cs"/>
                <a:sym typeface="GillSans" pitchFamily="64" charset="0"/>
              </a:rPr>
              <a:t>Method  - 1</a:t>
            </a:r>
          </a:p>
          <a:p>
            <a:pPr marL="0" indent="0" algn="l">
              <a:buFont typeface="Arial" pitchFamily="34" charset="0"/>
              <a:buChar char="•"/>
              <a:defRPr/>
            </a:pPr>
            <a:r>
              <a:rPr lang="en-AU" sz="4000" kern="1200" dirty="0" smtClean="0">
                <a:solidFill>
                  <a:srgbClr val="000000"/>
                </a:solidFill>
                <a:cs typeface="+mn-cs"/>
                <a:sym typeface="GillSans" pitchFamily="64" charset="0"/>
              </a:rPr>
              <a:t>Piggy back</a:t>
            </a:r>
          </a:p>
        </p:txBody>
      </p:sp>
      <p:pic>
        <p:nvPicPr>
          <p:cNvPr id="25607" name="Picture 6"/>
          <p:cNvPicPr>
            <a:picLocks noChangeAspect="1" noChangeArrowheads="1"/>
          </p:cNvPicPr>
          <p:nvPr/>
        </p:nvPicPr>
        <p:blipFill>
          <a:blip r:embed="rId5"/>
          <a:srcRect/>
          <a:stretch>
            <a:fillRect/>
          </a:stretch>
        </p:blipFill>
        <p:spPr bwMode="auto">
          <a:xfrm>
            <a:off x="10288588" y="1590675"/>
            <a:ext cx="2716212" cy="1571625"/>
          </a:xfrm>
          <a:prstGeom prst="rect">
            <a:avLst/>
          </a:prstGeom>
          <a:noFill/>
          <a:ln w="9525">
            <a:noFill/>
            <a:miter lim="800000"/>
            <a:headEnd/>
            <a:tailEnd/>
          </a:ln>
        </p:spPr>
      </p:pic>
      <p:sp>
        <p:nvSpPr>
          <p:cNvPr id="25608" name="WordArt 5"/>
          <p:cNvSpPr>
            <a:spLocks noChangeArrowheads="1" noChangeShapeType="1" noTextEdit="1"/>
          </p:cNvSpPr>
          <p:nvPr/>
        </p:nvSpPr>
        <p:spPr bwMode="auto">
          <a:xfrm>
            <a:off x="3930650" y="8805863"/>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unrisepptfiles2"/>
          <p:cNvPicPr>
            <a:picLocks noChangeAspect="1" noChangeArrowheads="1"/>
          </p:cNvPicPr>
          <p:nvPr/>
        </p:nvPicPr>
        <p:blipFill>
          <a:blip r:embed="rId3"/>
          <a:srcRect/>
          <a:stretch>
            <a:fillRect/>
          </a:stretch>
        </p:blipFill>
        <p:spPr bwMode="auto">
          <a:xfrm>
            <a:off x="-152400" y="0"/>
            <a:ext cx="13157200" cy="9882188"/>
          </a:xfrm>
          <a:prstGeom prst="rect">
            <a:avLst/>
          </a:prstGeom>
          <a:noFill/>
          <a:ln w="9525">
            <a:noFill/>
            <a:miter lim="800000"/>
            <a:headEnd/>
            <a:tailEnd/>
          </a:ln>
        </p:spPr>
      </p:pic>
      <p:sp>
        <p:nvSpPr>
          <p:cNvPr id="74755"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6628"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pic>
        <p:nvPicPr>
          <p:cNvPr id="26629"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27654" name="Rectangle 8"/>
          <p:cNvSpPr>
            <a:spLocks noGrp="1" noChangeArrowheads="1"/>
          </p:cNvSpPr>
          <p:nvPr>
            <p:ph/>
          </p:nvPr>
        </p:nvSpPr>
        <p:spPr>
          <a:xfrm>
            <a:off x="1287463" y="2305050"/>
            <a:ext cx="10733087" cy="4357688"/>
          </a:xfrm>
        </p:spPr>
        <p:txBody>
          <a:bodyPr/>
          <a:lstStyle/>
          <a:p>
            <a:pPr marL="0" indent="0" algn="l">
              <a:buFont typeface="Arial" pitchFamily="34" charset="0"/>
              <a:buChar char="•"/>
              <a:defRPr/>
            </a:pPr>
            <a:r>
              <a:rPr lang="en-AU" sz="4000" kern="1200" dirty="0" smtClean="0">
                <a:solidFill>
                  <a:srgbClr val="000000"/>
                </a:solidFill>
                <a:cs typeface="+mn-cs"/>
                <a:sym typeface="GillSans" pitchFamily="64" charset="0"/>
              </a:rPr>
              <a:t>Coordinator / consultant</a:t>
            </a:r>
          </a:p>
          <a:p>
            <a:pPr marL="0" indent="0" algn="l">
              <a:buFont typeface="Arial" pitchFamily="34" charset="0"/>
              <a:buChar char="•"/>
              <a:defRPr/>
            </a:pPr>
            <a:r>
              <a:rPr lang="en-AU" sz="4000" kern="1200" dirty="0" smtClean="0">
                <a:solidFill>
                  <a:srgbClr val="000000"/>
                </a:solidFill>
                <a:cs typeface="+mn-cs"/>
                <a:sym typeface="GillSans" pitchFamily="64" charset="0"/>
              </a:rPr>
              <a:t>Coordinators/facilitators</a:t>
            </a:r>
          </a:p>
          <a:p>
            <a:pPr marL="0" indent="0" algn="l">
              <a:buFont typeface="Arial" pitchFamily="34" charset="0"/>
              <a:buChar char="•"/>
              <a:defRPr/>
            </a:pPr>
            <a:r>
              <a:rPr lang="en-AU" sz="4000" kern="1200" dirty="0" smtClean="0">
                <a:solidFill>
                  <a:srgbClr val="000000"/>
                </a:solidFill>
                <a:cs typeface="+mn-cs"/>
                <a:sym typeface="GillSans" pitchFamily="64" charset="0"/>
              </a:rPr>
              <a:t>Community Based Workers in clinic teams</a:t>
            </a:r>
          </a:p>
          <a:p>
            <a:pPr marL="0" indent="0" algn="l">
              <a:buFont typeface="Arial" pitchFamily="34" charset="0"/>
              <a:buChar char="•"/>
              <a:defRPr/>
            </a:pPr>
            <a:r>
              <a:rPr lang="en-AU" sz="4000" kern="1200" dirty="0" smtClean="0">
                <a:solidFill>
                  <a:srgbClr val="000000"/>
                </a:solidFill>
                <a:cs typeface="+mn-cs"/>
                <a:sym typeface="GillSans" pitchFamily="64" charset="0"/>
              </a:rPr>
              <a:t>Training</a:t>
            </a:r>
          </a:p>
          <a:p>
            <a:pPr marL="0" indent="0" algn="l">
              <a:buFont typeface="Arial" pitchFamily="34" charset="0"/>
              <a:buChar char="•"/>
              <a:defRPr/>
            </a:pPr>
            <a:r>
              <a:rPr lang="en-AU" sz="4000" kern="1200" dirty="0" smtClean="0">
                <a:solidFill>
                  <a:srgbClr val="000000"/>
                </a:solidFill>
                <a:cs typeface="+mn-cs"/>
                <a:sym typeface="GillSans" pitchFamily="64" charset="0"/>
              </a:rPr>
              <a:t>0ngoing supervision and development</a:t>
            </a:r>
          </a:p>
          <a:p>
            <a:pPr marL="0" indent="0" algn="l">
              <a:buFont typeface="Arial" pitchFamily="34" charset="0"/>
              <a:buChar char="•"/>
              <a:defRPr/>
            </a:pPr>
            <a:r>
              <a:rPr lang="en-AU" sz="4000" kern="1200" dirty="0" smtClean="0">
                <a:solidFill>
                  <a:srgbClr val="000000"/>
                </a:solidFill>
                <a:cs typeface="+mn-cs"/>
                <a:sym typeface="GillSans" pitchFamily="64" charset="0"/>
              </a:rPr>
              <a:t>Monitoring and assessment</a:t>
            </a:r>
          </a:p>
          <a:p>
            <a:pPr marL="0" indent="0">
              <a:defRPr/>
            </a:pPr>
            <a:endParaRPr lang="en-AU" dirty="0" smtClean="0">
              <a:cs typeface="+mn-cs"/>
              <a:sym typeface="GillSans" pitchFamily="64" charset="0"/>
            </a:endParaRPr>
          </a:p>
        </p:txBody>
      </p:sp>
      <p:pic>
        <p:nvPicPr>
          <p:cNvPr id="7" name="Picture 6"/>
          <p:cNvPicPr/>
          <p:nvPr/>
        </p:nvPicPr>
        <p:blipFill>
          <a:blip r:embed="rId5"/>
          <a:srcRect/>
          <a:stretch>
            <a:fillRect/>
          </a:stretch>
        </p:blipFill>
        <p:spPr bwMode="auto">
          <a:xfrm>
            <a:off x="0" y="8234363"/>
            <a:ext cx="2143125" cy="1519237"/>
          </a:xfrm>
          <a:prstGeom prst="rect">
            <a:avLst/>
          </a:prstGeom>
          <a:noFill/>
          <a:effectLst>
            <a:outerShdw blurRad="279400" dist="177800" algn="l" rotWithShape="0">
              <a:prstClr val="black">
                <a:alpha val="40000"/>
              </a:prstClr>
            </a:outerShdw>
          </a:effectLst>
        </p:spPr>
      </p:pic>
      <p:sp>
        <p:nvSpPr>
          <p:cNvPr id="9" name="Rectangle 8"/>
          <p:cNvSpPr/>
          <p:nvPr/>
        </p:nvSpPr>
        <p:spPr>
          <a:xfrm>
            <a:off x="1287463" y="376238"/>
            <a:ext cx="3262312" cy="708025"/>
          </a:xfrm>
          <a:prstGeom prst="rect">
            <a:avLst/>
          </a:prstGeom>
        </p:spPr>
        <p:txBody>
          <a:bodyPr wrap="none">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METHOD – 2</a:t>
            </a:r>
          </a:p>
        </p:txBody>
      </p:sp>
      <p:sp>
        <p:nvSpPr>
          <p:cNvPr id="26633" name="WordArt 5"/>
          <p:cNvSpPr>
            <a:spLocks noChangeArrowheads="1" noChangeShapeType="1" noTextEdit="1"/>
          </p:cNvSpPr>
          <p:nvPr/>
        </p:nvSpPr>
        <p:spPr bwMode="auto">
          <a:xfrm>
            <a:off x="4216400"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unrisepptfiles2"/>
          <p:cNvPicPr>
            <a:picLocks noChangeAspect="1" noChangeArrowheads="1"/>
          </p:cNvPicPr>
          <p:nvPr/>
        </p:nvPicPr>
        <p:blipFill>
          <a:blip r:embed="rId3"/>
          <a:srcRect/>
          <a:stretch>
            <a:fillRect/>
          </a:stretch>
        </p:blipFill>
        <p:spPr bwMode="auto">
          <a:xfrm>
            <a:off x="0" y="0"/>
            <a:ext cx="13157200" cy="9882188"/>
          </a:xfrm>
          <a:prstGeom prst="rect">
            <a:avLst/>
          </a:prstGeom>
          <a:noFill/>
          <a:ln w="9525">
            <a:noFill/>
            <a:miter lim="800000"/>
            <a:headEnd/>
            <a:tailEnd/>
          </a:ln>
        </p:spPr>
      </p:pic>
      <p:sp>
        <p:nvSpPr>
          <p:cNvPr id="74755" name="Rectangle 3"/>
          <p:cNvSpPr>
            <a:spLocks/>
          </p:cNvSpPr>
          <p:nvPr/>
        </p:nvSpPr>
        <p:spPr bwMode="auto">
          <a:xfrm>
            <a:off x="858838" y="661988"/>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7652"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pic>
        <p:nvPicPr>
          <p:cNvPr id="27653"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27654" name="Rectangle 8"/>
          <p:cNvSpPr>
            <a:spLocks noGrp="1" noChangeArrowheads="1"/>
          </p:cNvSpPr>
          <p:nvPr>
            <p:ph/>
          </p:nvPr>
        </p:nvSpPr>
        <p:spPr>
          <a:xfrm>
            <a:off x="573088" y="1662113"/>
            <a:ext cx="11734800" cy="5857875"/>
          </a:xfrm>
        </p:spPr>
        <p:txBody>
          <a:bodyPr/>
          <a:lstStyle/>
          <a:p>
            <a:pPr marL="0" indent="0" algn="l">
              <a:defRPr/>
            </a:pPr>
            <a:r>
              <a:rPr lang="en-AU" sz="4000" b="1" kern="1200" dirty="0" smtClean="0">
                <a:solidFill>
                  <a:srgbClr val="000000"/>
                </a:solidFill>
                <a:cs typeface="+mn-cs"/>
                <a:sym typeface="GillSans" pitchFamily="64" charset="0"/>
              </a:rPr>
              <a:t>Language based activities</a:t>
            </a:r>
          </a:p>
          <a:p>
            <a:pPr marL="0" indent="0" algn="l">
              <a:buFont typeface="Arial" pitchFamily="34" charset="0"/>
              <a:buChar char="•"/>
              <a:defRPr/>
            </a:pPr>
            <a:r>
              <a:rPr lang="en-AU" sz="4000" kern="1200" dirty="0" smtClean="0">
                <a:solidFill>
                  <a:srgbClr val="000000"/>
                </a:solidFill>
                <a:cs typeface="+mn-cs"/>
                <a:sym typeface="GillSans" pitchFamily="64" charset="0"/>
              </a:rPr>
              <a:t>In the Community </a:t>
            </a:r>
          </a:p>
          <a:p>
            <a:pPr marL="400050" lvl="1" indent="0" algn="l">
              <a:buFont typeface="Courier New" pitchFamily="49" charset="0"/>
              <a:buChar char="o"/>
              <a:defRPr/>
            </a:pPr>
            <a:r>
              <a:rPr lang="en-AU" sz="4000" kern="1200" dirty="0" smtClean="0">
                <a:solidFill>
                  <a:srgbClr val="000000"/>
                </a:solidFill>
                <a:sym typeface="GillSans" pitchFamily="64" charset="0"/>
              </a:rPr>
              <a:t>Women’s Centres – nutrition activities</a:t>
            </a:r>
          </a:p>
          <a:p>
            <a:pPr marL="400050" lvl="1" indent="0" algn="l">
              <a:buFont typeface="Courier New" pitchFamily="49" charset="0"/>
              <a:buChar char="o"/>
              <a:defRPr/>
            </a:pPr>
            <a:r>
              <a:rPr lang="en-AU" sz="4000" kern="1200" dirty="0" smtClean="0">
                <a:solidFill>
                  <a:srgbClr val="000000"/>
                </a:solidFill>
                <a:sym typeface="GillSans" pitchFamily="64" charset="0"/>
              </a:rPr>
              <a:t>Physical Activity  / sports and recreation – dads and kids</a:t>
            </a:r>
          </a:p>
          <a:p>
            <a:pPr marL="400050" lvl="1" indent="0" algn="l">
              <a:buFont typeface="Courier New" pitchFamily="49" charset="0"/>
              <a:buChar char="o"/>
              <a:defRPr/>
            </a:pPr>
            <a:r>
              <a:rPr lang="en-AU" sz="4000" kern="1200" dirty="0" smtClean="0">
                <a:solidFill>
                  <a:srgbClr val="000000"/>
                </a:solidFill>
                <a:sym typeface="GillSans" pitchFamily="64" charset="0"/>
              </a:rPr>
              <a:t>Parenting and Family Support</a:t>
            </a:r>
          </a:p>
          <a:p>
            <a:pPr marL="0" indent="0" algn="l">
              <a:buFont typeface="Arial" pitchFamily="34" charset="0"/>
              <a:buChar char="•"/>
              <a:defRPr/>
            </a:pPr>
            <a:r>
              <a:rPr lang="en-AU" sz="4000" kern="1200" dirty="0" smtClean="0">
                <a:solidFill>
                  <a:srgbClr val="000000"/>
                </a:solidFill>
                <a:cs typeface="+mn-cs"/>
                <a:sym typeface="GillSans" pitchFamily="64" charset="0"/>
              </a:rPr>
              <a:t>In Health Centres</a:t>
            </a:r>
          </a:p>
          <a:p>
            <a:pPr marL="400050" lvl="1" indent="0" algn="l">
              <a:buFont typeface="Courier New" pitchFamily="49" charset="0"/>
              <a:buChar char="o"/>
              <a:defRPr/>
            </a:pPr>
            <a:r>
              <a:rPr lang="en-AU" sz="4000" kern="1200" dirty="0" smtClean="0">
                <a:solidFill>
                  <a:srgbClr val="000000"/>
                </a:solidFill>
                <a:sym typeface="GillSans" pitchFamily="64" charset="0"/>
              </a:rPr>
              <a:t>Antenatal &amp; Postnatal, Immunisation, waiting rooms, specialists visits, Aural Health program</a:t>
            </a:r>
          </a:p>
        </p:txBody>
      </p:sp>
      <p:pic>
        <p:nvPicPr>
          <p:cNvPr id="7" name="Picture 6"/>
          <p:cNvPicPr/>
          <p:nvPr/>
        </p:nvPicPr>
        <p:blipFill>
          <a:blip r:embed="rId5"/>
          <a:srcRect/>
          <a:stretch>
            <a:fillRect/>
          </a:stretch>
        </p:blipFill>
        <p:spPr bwMode="auto">
          <a:xfrm>
            <a:off x="0" y="8234363"/>
            <a:ext cx="2143125" cy="1519237"/>
          </a:xfrm>
          <a:prstGeom prst="rect">
            <a:avLst/>
          </a:prstGeom>
          <a:noFill/>
          <a:effectLst>
            <a:outerShdw blurRad="279400" dist="177800" algn="l" rotWithShape="0">
              <a:prstClr val="black">
                <a:alpha val="40000"/>
              </a:prstClr>
            </a:outerShdw>
          </a:effectLst>
        </p:spPr>
      </p:pic>
      <p:sp>
        <p:nvSpPr>
          <p:cNvPr id="9" name="TextBox 8"/>
          <p:cNvSpPr txBox="1"/>
          <p:nvPr/>
        </p:nvSpPr>
        <p:spPr>
          <a:xfrm>
            <a:off x="1501775" y="447675"/>
            <a:ext cx="4327525"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METHOD – 3 </a:t>
            </a:r>
          </a:p>
        </p:txBody>
      </p:sp>
      <p:sp>
        <p:nvSpPr>
          <p:cNvPr id="27657" name="WordArt 5"/>
          <p:cNvSpPr>
            <a:spLocks noChangeArrowheads="1" noChangeShapeType="1" noTextEdit="1"/>
          </p:cNvSpPr>
          <p:nvPr/>
        </p:nvSpPr>
        <p:spPr bwMode="auto">
          <a:xfrm>
            <a:off x="4287838" y="8662988"/>
            <a:ext cx="4643437"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74755"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8676"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pic>
        <p:nvPicPr>
          <p:cNvPr id="28677"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27654" name="Rectangle 8"/>
          <p:cNvSpPr>
            <a:spLocks noGrp="1" noChangeArrowheads="1"/>
          </p:cNvSpPr>
          <p:nvPr>
            <p:ph/>
          </p:nvPr>
        </p:nvSpPr>
        <p:spPr/>
        <p:txBody>
          <a:bodyPr/>
          <a:lstStyle/>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buFont typeface="Arial" pitchFamily="34" charset="0"/>
              <a:buChar char="•"/>
              <a:defRPr/>
            </a:pPr>
            <a:r>
              <a:rPr lang="en-AU" sz="4000" kern="1200" dirty="0" smtClean="0">
                <a:solidFill>
                  <a:srgbClr val="000000"/>
                </a:solidFill>
                <a:cs typeface="+mn-cs"/>
                <a:sym typeface="GillSans" pitchFamily="64" charset="0"/>
              </a:rPr>
              <a:t>Spoken Language in other programs</a:t>
            </a:r>
          </a:p>
          <a:p>
            <a:pPr marL="0" indent="0" algn="l">
              <a:buFont typeface="Arial" pitchFamily="34" charset="0"/>
              <a:buChar char="•"/>
              <a:defRPr/>
            </a:pPr>
            <a:r>
              <a:rPr lang="en-AU" sz="4000" kern="1200" dirty="0" smtClean="0">
                <a:solidFill>
                  <a:srgbClr val="000000"/>
                </a:solidFill>
                <a:cs typeface="+mn-cs"/>
                <a:sym typeface="GillSans" pitchFamily="64" charset="0"/>
              </a:rPr>
              <a:t>Compatibility with  </a:t>
            </a:r>
            <a:r>
              <a:rPr lang="en-AU" sz="4000" kern="1200" dirty="0" err="1" smtClean="0">
                <a:solidFill>
                  <a:srgbClr val="000000"/>
                </a:solidFill>
                <a:cs typeface="+mn-cs"/>
                <a:sym typeface="GillSans" pitchFamily="64" charset="0"/>
              </a:rPr>
              <a:t>LiTTLe</a:t>
            </a:r>
            <a:r>
              <a:rPr lang="en-AU" sz="4000" kern="1200" dirty="0" smtClean="0">
                <a:solidFill>
                  <a:srgbClr val="000000"/>
                </a:solidFill>
                <a:cs typeface="+mn-cs"/>
                <a:sym typeface="GillSans" pitchFamily="64" charset="0"/>
              </a:rPr>
              <a:t> Program</a:t>
            </a:r>
          </a:p>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buFont typeface="Arial" pitchFamily="34" charset="0"/>
              <a:buChar char="•"/>
              <a:defRPr/>
            </a:pPr>
            <a:r>
              <a:rPr lang="en-AU" sz="4000" kern="1200" dirty="0" smtClean="0">
                <a:solidFill>
                  <a:srgbClr val="000000"/>
                </a:solidFill>
                <a:cs typeface="+mn-cs"/>
                <a:sym typeface="GillSans" pitchFamily="64" charset="0"/>
              </a:rPr>
              <a:t>Alliances and cooperation</a:t>
            </a:r>
          </a:p>
        </p:txBody>
      </p:sp>
      <p:pic>
        <p:nvPicPr>
          <p:cNvPr id="7" name="Picture 6"/>
          <p:cNvPicPr/>
          <p:nvPr/>
        </p:nvPicPr>
        <p:blipFill>
          <a:blip r:embed="rId5"/>
          <a:srcRect/>
          <a:stretch>
            <a:fillRect/>
          </a:stretch>
        </p:blipFill>
        <p:spPr bwMode="auto">
          <a:xfrm>
            <a:off x="0" y="8234363"/>
            <a:ext cx="2143125" cy="1519237"/>
          </a:xfrm>
          <a:prstGeom prst="rect">
            <a:avLst/>
          </a:prstGeom>
          <a:noFill/>
          <a:effectLst>
            <a:outerShdw blurRad="279400" dist="177800" algn="l" rotWithShape="0">
              <a:prstClr val="black">
                <a:alpha val="40000"/>
              </a:prstClr>
            </a:outerShdw>
          </a:effectLst>
        </p:spPr>
      </p:pic>
      <p:sp>
        <p:nvSpPr>
          <p:cNvPr id="9" name="TextBox 8"/>
          <p:cNvSpPr txBox="1"/>
          <p:nvPr/>
        </p:nvSpPr>
        <p:spPr>
          <a:xfrm>
            <a:off x="2073275" y="376238"/>
            <a:ext cx="4000500"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METHOD – 4 </a:t>
            </a:r>
          </a:p>
        </p:txBody>
      </p:sp>
      <p:sp>
        <p:nvSpPr>
          <p:cNvPr id="28681" name="WordArt 5"/>
          <p:cNvSpPr>
            <a:spLocks noChangeArrowheads="1" noChangeShapeType="1" noTextEdit="1"/>
          </p:cNvSpPr>
          <p:nvPr/>
        </p:nvSpPr>
        <p:spPr bwMode="auto">
          <a:xfrm>
            <a:off x="4073525" y="8734425"/>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unrisepptfiles2"/>
          <p:cNvPicPr>
            <a:picLocks noChangeAspect="1" noChangeArrowheads="1"/>
          </p:cNvPicPr>
          <p:nvPr/>
        </p:nvPicPr>
        <p:blipFill>
          <a:blip r:embed="rId3"/>
          <a:srcRect/>
          <a:stretch>
            <a:fillRect/>
          </a:stretch>
        </p:blipFill>
        <p:spPr bwMode="auto">
          <a:xfrm>
            <a:off x="0" y="-128588"/>
            <a:ext cx="13157200" cy="9882188"/>
          </a:xfrm>
          <a:prstGeom prst="rect">
            <a:avLst/>
          </a:prstGeom>
          <a:noFill/>
          <a:ln w="9525">
            <a:noFill/>
            <a:miter lim="800000"/>
            <a:headEnd/>
            <a:tailEnd/>
          </a:ln>
        </p:spPr>
      </p:pic>
      <p:sp>
        <p:nvSpPr>
          <p:cNvPr id="74755"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9700"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sp>
        <p:nvSpPr>
          <p:cNvPr id="27654" name="Rectangle 8"/>
          <p:cNvSpPr>
            <a:spLocks noGrp="1" noChangeArrowheads="1"/>
          </p:cNvSpPr>
          <p:nvPr>
            <p:ph/>
          </p:nvPr>
        </p:nvSpPr>
        <p:spPr>
          <a:xfrm>
            <a:off x="1216025" y="1662113"/>
            <a:ext cx="10464800" cy="4533900"/>
          </a:xfrm>
        </p:spPr>
        <p:txBody>
          <a:bodyPr/>
          <a:lstStyle/>
          <a:p>
            <a:pPr marL="0" indent="0" algn="l">
              <a:defRPr/>
            </a:pPr>
            <a:r>
              <a:rPr lang="en-AU" sz="4000" b="1" kern="1200" dirty="0" smtClean="0">
                <a:solidFill>
                  <a:srgbClr val="000000"/>
                </a:solidFill>
                <a:cs typeface="+mn-cs"/>
                <a:sym typeface="GillSans" pitchFamily="64" charset="0"/>
              </a:rPr>
              <a:t>Monitoring / Feedback / Training</a:t>
            </a:r>
          </a:p>
          <a:p>
            <a:pPr marL="0" indent="0" algn="l">
              <a:buFont typeface="Arial" pitchFamily="34" charset="0"/>
              <a:buChar char="•"/>
              <a:defRPr/>
            </a:pPr>
            <a:r>
              <a:rPr lang="en-AU" sz="4000" kern="1200" dirty="0" smtClean="0">
                <a:solidFill>
                  <a:srgbClr val="000000"/>
                </a:solidFill>
                <a:cs typeface="+mn-cs"/>
                <a:sym typeface="GillSans" pitchFamily="64" charset="0"/>
              </a:rPr>
              <a:t>Spoken language transcripts/videos</a:t>
            </a:r>
          </a:p>
          <a:p>
            <a:pPr marL="0" indent="0" algn="l">
              <a:buFont typeface="Arial" pitchFamily="34" charset="0"/>
              <a:buChar char="•"/>
              <a:defRPr/>
            </a:pPr>
            <a:endParaRPr lang="en-AU" sz="4000" kern="1200" dirty="0" smtClean="0">
              <a:solidFill>
                <a:srgbClr val="000000"/>
              </a:solidFill>
              <a:cs typeface="+mn-cs"/>
              <a:sym typeface="GillSans" pitchFamily="64" charset="0"/>
            </a:endParaRPr>
          </a:p>
          <a:p>
            <a:pPr marL="0" indent="0" algn="l">
              <a:defRPr/>
            </a:pPr>
            <a:r>
              <a:rPr lang="en-AU" sz="4000" b="1" kern="1200" dirty="0" smtClean="0">
                <a:solidFill>
                  <a:srgbClr val="000000"/>
                </a:solidFill>
                <a:cs typeface="+mn-cs"/>
                <a:sym typeface="GillSans" pitchFamily="64" charset="0"/>
              </a:rPr>
              <a:t>Evaluation</a:t>
            </a:r>
          </a:p>
          <a:p>
            <a:pPr marL="0" indent="0" algn="l">
              <a:buFont typeface="Arial" pitchFamily="34" charset="0"/>
              <a:buChar char="•"/>
              <a:defRPr/>
            </a:pPr>
            <a:r>
              <a:rPr lang="en-AU" sz="4000" kern="1200" dirty="0" smtClean="0">
                <a:solidFill>
                  <a:srgbClr val="000000"/>
                </a:solidFill>
                <a:cs typeface="+mn-cs"/>
                <a:sym typeface="GillSans" pitchFamily="64" charset="0"/>
              </a:rPr>
              <a:t>School entry language assessment</a:t>
            </a:r>
          </a:p>
          <a:p>
            <a:pPr marL="0" indent="0" algn="l">
              <a:buFont typeface="Arial" pitchFamily="34" charset="0"/>
              <a:buChar char="•"/>
              <a:defRPr/>
            </a:pPr>
            <a:r>
              <a:rPr lang="en-AU" sz="4000" kern="1200" dirty="0" smtClean="0">
                <a:solidFill>
                  <a:srgbClr val="000000"/>
                </a:solidFill>
                <a:cs typeface="+mn-cs"/>
                <a:sym typeface="GillSans" pitchFamily="64" charset="0"/>
              </a:rPr>
              <a:t>I-AEDI</a:t>
            </a:r>
          </a:p>
          <a:p>
            <a:pPr marL="0" indent="0" algn="l">
              <a:buFont typeface="Arial" pitchFamily="34" charset="0"/>
              <a:buChar char="•"/>
              <a:defRPr/>
            </a:pPr>
            <a:r>
              <a:rPr lang="en-AU" sz="4000" kern="1200" dirty="0" smtClean="0">
                <a:solidFill>
                  <a:srgbClr val="000000"/>
                </a:solidFill>
                <a:cs typeface="+mn-cs"/>
                <a:sym typeface="GillSans" pitchFamily="64" charset="0"/>
              </a:rPr>
              <a:t>Benchmarks</a:t>
            </a:r>
          </a:p>
        </p:txBody>
      </p:sp>
      <p:pic>
        <p:nvPicPr>
          <p:cNvPr id="8" name="Picture 7"/>
          <p:cNvPicPr/>
          <p:nvPr/>
        </p:nvPicPr>
        <p:blipFill>
          <a:blip r:embed="rId4"/>
          <a:srcRect/>
          <a:stretch>
            <a:fillRect/>
          </a:stretch>
        </p:blipFill>
        <p:spPr bwMode="auto">
          <a:xfrm>
            <a:off x="0" y="8234363"/>
            <a:ext cx="2143125" cy="1519237"/>
          </a:xfrm>
          <a:prstGeom prst="rect">
            <a:avLst/>
          </a:prstGeom>
          <a:noFill/>
          <a:effectLst>
            <a:outerShdw blurRad="279400" dist="177800" algn="l" rotWithShape="0">
              <a:prstClr val="black">
                <a:alpha val="40000"/>
              </a:prstClr>
            </a:outerShdw>
          </a:effectLst>
        </p:spPr>
      </p:pic>
      <p:sp>
        <p:nvSpPr>
          <p:cNvPr id="29703" name="WordArt 5"/>
          <p:cNvSpPr>
            <a:spLocks noChangeArrowheads="1" noChangeShapeType="1" noTextEdit="1"/>
          </p:cNvSpPr>
          <p:nvPr/>
        </p:nvSpPr>
        <p:spPr bwMode="auto">
          <a:xfrm>
            <a:off x="4073525"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
        <p:nvSpPr>
          <p:cNvPr id="11" name="Rectangle 10"/>
          <p:cNvSpPr/>
          <p:nvPr/>
        </p:nvSpPr>
        <p:spPr>
          <a:xfrm>
            <a:off x="0" y="376238"/>
            <a:ext cx="8216900" cy="708025"/>
          </a:xfrm>
          <a:prstGeom prst="rect">
            <a:avLst/>
          </a:prstGeom>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MONITORING AND EVALUATION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unrisepptfiles2"/>
          <p:cNvPicPr>
            <a:picLocks noChangeAspect="1" noChangeArrowheads="1"/>
          </p:cNvPicPr>
          <p:nvPr/>
        </p:nvPicPr>
        <p:blipFill>
          <a:blip r:embed="rId3"/>
          <a:srcRect/>
          <a:stretch>
            <a:fillRect/>
          </a:stretch>
        </p:blipFill>
        <p:spPr bwMode="auto">
          <a:xfrm>
            <a:off x="0" y="0"/>
            <a:ext cx="13157200" cy="9882188"/>
          </a:xfrm>
          <a:prstGeom prst="rect">
            <a:avLst/>
          </a:prstGeom>
          <a:noFill/>
          <a:ln w="9525">
            <a:noFill/>
            <a:miter lim="800000"/>
            <a:headEnd/>
            <a:tailEnd/>
          </a:ln>
          <a:effectLst>
            <a:outerShdw blurRad="50800" dist="50800" dir="5400000" sx="87000" sy="87000" algn="ctr" rotWithShape="0">
              <a:srgbClr val="000000">
                <a:alpha val="43137"/>
              </a:srgbClr>
            </a:outerShdw>
          </a:effectLst>
        </p:spPr>
      </p:pic>
      <p:sp>
        <p:nvSpPr>
          <p:cNvPr id="74755"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30724" name="Rectangle 4"/>
          <p:cNvSpPr>
            <a:spLocks/>
          </p:cNvSpPr>
          <p:nvPr/>
        </p:nvSpPr>
        <p:spPr bwMode="auto">
          <a:xfrm>
            <a:off x="858838" y="876300"/>
            <a:ext cx="11099800" cy="4953000"/>
          </a:xfrm>
          <a:prstGeom prst="rect">
            <a:avLst/>
          </a:prstGeom>
          <a:noFill/>
          <a:ln w="12700">
            <a:noFill/>
            <a:miter lim="800000"/>
            <a:headEnd/>
            <a:tailEnd/>
          </a:ln>
        </p:spPr>
        <p:txBody>
          <a:bodyPr lIns="0" tIns="0" rIns="0" bIns="0" anchor="ctr"/>
          <a:lstStyle/>
          <a:p>
            <a:pPr>
              <a:lnSpc>
                <a:spcPct val="120000"/>
              </a:lnSpc>
            </a:pPr>
            <a:endParaRPr lang="en-AU" sz="3400">
              <a:solidFill>
                <a:schemeClr val="tx1"/>
              </a:solidFill>
              <a:latin typeface="Verdana" pitchFamily="34" charset="0"/>
              <a:cs typeface="ヒラギノ角ゴ Pro W3"/>
              <a:sym typeface="Verdana" pitchFamily="34" charset="0"/>
            </a:endParaRPr>
          </a:p>
        </p:txBody>
      </p:sp>
      <p:pic>
        <p:nvPicPr>
          <p:cNvPr id="30725"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27654" name="Rectangle 8"/>
          <p:cNvSpPr>
            <a:spLocks noGrp="1" noChangeArrowheads="1"/>
          </p:cNvSpPr>
          <p:nvPr>
            <p:ph/>
          </p:nvPr>
        </p:nvSpPr>
        <p:spPr>
          <a:xfrm>
            <a:off x="1001713" y="2590800"/>
            <a:ext cx="11072812" cy="4857750"/>
          </a:xfrm>
        </p:spPr>
        <p:txBody>
          <a:bodyPr/>
          <a:lstStyle/>
          <a:p>
            <a:pPr algn="l">
              <a:spcAft>
                <a:spcPts val="600"/>
              </a:spcAft>
              <a:buFont typeface="Arial" pitchFamily="34" charset="0"/>
              <a:buChar char="•"/>
              <a:defRPr/>
            </a:pPr>
            <a:r>
              <a:rPr lang="en-AU" sz="1800" dirty="0" smtClean="0">
                <a:cs typeface="+mn-cs"/>
                <a:sym typeface="GillSans" pitchFamily="64" charset="0"/>
              </a:rPr>
              <a:t>Zhao Y, Guthridge S, Magnus A, </a:t>
            </a:r>
            <a:r>
              <a:rPr lang="en-AU" sz="1800" dirty="0" err="1" smtClean="0">
                <a:cs typeface="+mn-cs"/>
                <a:sym typeface="GillSans" pitchFamily="64" charset="0"/>
              </a:rPr>
              <a:t>Vos</a:t>
            </a:r>
            <a:r>
              <a:rPr lang="en-AU" sz="1800" dirty="0" smtClean="0">
                <a:cs typeface="+mn-cs"/>
                <a:sym typeface="GillSans" pitchFamily="64" charset="0"/>
              </a:rPr>
              <a:t> T. Burden of disease and injury in Aboriginal and non-Aboriginal</a:t>
            </a:r>
          </a:p>
          <a:p>
            <a:pPr algn="l">
              <a:spcAft>
                <a:spcPts val="600"/>
              </a:spcAft>
              <a:buFont typeface="Arial" pitchFamily="34" charset="0"/>
              <a:buChar char="•"/>
              <a:defRPr/>
            </a:pPr>
            <a:r>
              <a:rPr lang="en-AU" sz="1800" dirty="0" smtClean="0">
                <a:cs typeface="+mn-cs"/>
                <a:sym typeface="GillSans" pitchFamily="64" charset="0"/>
              </a:rPr>
              <a:t>populations in the Northern Territory.  MJA 180 May 2004. 498-502</a:t>
            </a:r>
          </a:p>
          <a:p>
            <a:pPr algn="l">
              <a:spcAft>
                <a:spcPts val="600"/>
              </a:spcAft>
              <a:buFont typeface="Arial" pitchFamily="34" charset="0"/>
              <a:buChar char="•"/>
              <a:defRPr/>
            </a:pPr>
            <a:r>
              <a:rPr lang="en-AU" sz="1800" dirty="0" smtClean="0">
                <a:cs typeface="+mn-cs"/>
                <a:sym typeface="GillSans" pitchFamily="64" charset="0"/>
              </a:rPr>
              <a:t>Schwab RG, Sutherland D.  Literacy for Life: a scoping study for a Literacy Empowerment Study.  ANU 2004</a:t>
            </a:r>
          </a:p>
          <a:p>
            <a:pPr algn="l">
              <a:spcAft>
                <a:spcPts val="600"/>
              </a:spcAft>
              <a:buFont typeface="Arial" pitchFamily="34" charset="0"/>
              <a:buChar char="•"/>
              <a:defRPr/>
            </a:pPr>
            <a:r>
              <a:rPr lang="en-AU" sz="1800" dirty="0" smtClean="0">
                <a:cs typeface="+mn-cs"/>
                <a:sym typeface="GillSans" pitchFamily="64" charset="0"/>
              </a:rPr>
              <a:t>Progress of the Northern Territory Emergency Response Child Health Check Initiative: Australian Institute of Health and Welfare, Canberra Dec 2008 at </a:t>
            </a:r>
            <a:r>
              <a:rPr lang="en-AU" sz="1800" dirty="0" smtClean="0">
                <a:cs typeface="+mn-cs"/>
                <a:sym typeface="GillSans" pitchFamily="64" charset="0"/>
                <a:hlinkClick r:id="rId5"/>
              </a:rPr>
              <a:t>http://www.aihw.gov.au/publications/ihw/pnterchci/pnterchci.pdf</a:t>
            </a:r>
            <a:r>
              <a:rPr lang="en-AU" sz="1800" dirty="0" smtClean="0">
                <a:cs typeface="+mn-cs"/>
                <a:sym typeface="GillSans" pitchFamily="64" charset="0"/>
              </a:rPr>
              <a:t> accessed 22 April 2009</a:t>
            </a:r>
          </a:p>
          <a:p>
            <a:pPr algn="l">
              <a:spcAft>
                <a:spcPts val="600"/>
              </a:spcAft>
              <a:buFont typeface="Arial" pitchFamily="34" charset="0"/>
              <a:buChar char="•"/>
              <a:defRPr/>
            </a:pPr>
            <a:r>
              <a:rPr lang="en-AU" sz="1800" dirty="0" smtClean="0">
                <a:cs typeface="+mn-cs"/>
                <a:sym typeface="GillSans" pitchFamily="64" charset="0"/>
              </a:rPr>
              <a:t>Morris PS, et al. Otitis media in young Aboriginal children from remote communities in Northern and Central Australia: a cross-sectional survey. </a:t>
            </a:r>
            <a:r>
              <a:rPr lang="en-AU" sz="1800" i="1" dirty="0" smtClean="0">
                <a:cs typeface="+mn-cs"/>
                <a:sym typeface="GillSans" pitchFamily="64" charset="0"/>
              </a:rPr>
              <a:t>BMC </a:t>
            </a:r>
            <a:r>
              <a:rPr lang="en-AU" sz="1800" i="1" dirty="0" err="1" smtClean="0">
                <a:cs typeface="+mn-cs"/>
                <a:sym typeface="GillSans" pitchFamily="64" charset="0"/>
              </a:rPr>
              <a:t>Pediatrics</a:t>
            </a:r>
            <a:r>
              <a:rPr lang="en-AU" sz="1800" dirty="0" smtClean="0">
                <a:cs typeface="+mn-cs"/>
                <a:sym typeface="GillSans" pitchFamily="64" charset="0"/>
              </a:rPr>
              <a:t>; 2005, 5(27): </a:t>
            </a:r>
          </a:p>
          <a:p>
            <a:pPr algn="l">
              <a:spcAft>
                <a:spcPts val="600"/>
              </a:spcAft>
              <a:buFont typeface="Arial" pitchFamily="34" charset="0"/>
              <a:buChar char="•"/>
              <a:defRPr/>
            </a:pPr>
            <a:r>
              <a:rPr lang="en-AU" sz="1800" dirty="0" smtClean="0">
                <a:cs typeface="+mn-cs"/>
                <a:sym typeface="GillSans" pitchFamily="64" charset="0"/>
              </a:rPr>
              <a:t>Early words  - A Western Sydney Aboriginal Early Literacy Project for Families. at </a:t>
            </a:r>
            <a:r>
              <a:rPr lang="en-AU" sz="1800" dirty="0" smtClean="0">
                <a:cs typeface="+mn-cs"/>
                <a:sym typeface="GillSans" pitchFamily="64" charset="0"/>
                <a:hlinkClick r:id="rId6"/>
              </a:rPr>
              <a:t>http://www.earlywords.info/aboriginal/index.html</a:t>
            </a:r>
            <a:r>
              <a:rPr lang="en-AU" sz="1800" dirty="0" smtClean="0">
                <a:cs typeface="+mn-cs"/>
                <a:sym typeface="GillSans" pitchFamily="64" charset="0"/>
              </a:rPr>
              <a:t> . accessed 12 Sept 2008</a:t>
            </a:r>
          </a:p>
          <a:p>
            <a:pPr algn="l">
              <a:spcAft>
                <a:spcPts val="600"/>
              </a:spcAft>
              <a:buFont typeface="Arial" pitchFamily="34" charset="0"/>
              <a:buChar char="•"/>
              <a:defRPr/>
            </a:pPr>
            <a:r>
              <a:rPr lang="en-AU" sz="1800" dirty="0" smtClean="0">
                <a:cs typeface="+mn-cs"/>
                <a:sym typeface="GillSans" pitchFamily="64" charset="0"/>
              </a:rPr>
              <a:t>Communities for Children </a:t>
            </a:r>
            <a:r>
              <a:rPr lang="en-AU" sz="1800" dirty="0" smtClean="0">
                <a:cs typeface="+mn-cs"/>
                <a:sym typeface="GillSans" pitchFamily="64" charset="0"/>
                <a:hlinkClick r:id="rId7"/>
              </a:rPr>
              <a:t>http://www.facsia.gov.au/internet/facsinternet.nsf/aboutfacs/programs/sfsc-communities_for_children.htm</a:t>
            </a:r>
            <a:r>
              <a:rPr lang="en-AU" sz="1800" dirty="0" smtClean="0">
                <a:cs typeface="+mn-cs"/>
                <a:sym typeface="GillSans" pitchFamily="64" charset="0"/>
              </a:rPr>
              <a:t> accessed march 2009</a:t>
            </a:r>
          </a:p>
          <a:p>
            <a:pPr algn="l">
              <a:spcAft>
                <a:spcPts val="600"/>
              </a:spcAft>
              <a:buFont typeface="Arial" pitchFamily="34" charset="0"/>
              <a:buChar char="•"/>
              <a:defRPr/>
            </a:pPr>
            <a:r>
              <a:rPr lang="en-AU" sz="1800" dirty="0" smtClean="0">
                <a:cs typeface="+mn-cs"/>
                <a:sym typeface="GillSans" pitchFamily="64" charset="0"/>
              </a:rPr>
              <a:t>I-AEDI Adaptation Study </a:t>
            </a:r>
            <a:r>
              <a:rPr lang="en-AU" sz="1800" dirty="0" smtClean="0">
                <a:cs typeface="+mn-cs"/>
                <a:sym typeface="GillSans" pitchFamily="64" charset="0"/>
                <a:hlinkClick r:id="rId8"/>
              </a:rPr>
              <a:t>http://www.rch.org.au/australianedi/com.cfm?doc_id=12429</a:t>
            </a:r>
            <a:r>
              <a:rPr lang="en-AU" sz="1800" dirty="0" smtClean="0">
                <a:cs typeface="+mn-cs"/>
                <a:sym typeface="GillSans" pitchFamily="64" charset="0"/>
              </a:rPr>
              <a:t> accessed March 2009</a:t>
            </a:r>
          </a:p>
          <a:p>
            <a:pPr marL="0" indent="0">
              <a:defRPr/>
            </a:pPr>
            <a:endParaRPr lang="en-AU" sz="4000" b="1" kern="1200" dirty="0" smtClean="0">
              <a:solidFill>
                <a:schemeClr val="accent3">
                  <a:lumMod val="75000"/>
                </a:schemeClr>
              </a:solidFill>
              <a:effectLst>
                <a:outerShdw blurRad="38100" dist="38100" dir="2700000" algn="tl">
                  <a:srgbClr val="000000">
                    <a:alpha val="43137"/>
                  </a:srgbClr>
                </a:outerShdw>
              </a:effectLst>
              <a:cs typeface="+mn-cs"/>
              <a:sym typeface="GillSans" pitchFamily="64" charset="0"/>
            </a:endParaRPr>
          </a:p>
        </p:txBody>
      </p:sp>
      <p:pic>
        <p:nvPicPr>
          <p:cNvPr id="7" name="Picture 6"/>
          <p:cNvPicPr/>
          <p:nvPr/>
        </p:nvPicPr>
        <p:blipFill>
          <a:blip r:embed="rId9"/>
          <a:srcRect/>
          <a:stretch>
            <a:fillRect/>
          </a:stretch>
        </p:blipFill>
        <p:spPr bwMode="auto">
          <a:xfrm>
            <a:off x="0" y="8234363"/>
            <a:ext cx="2143125" cy="1519237"/>
          </a:xfrm>
          <a:prstGeom prst="rect">
            <a:avLst/>
          </a:prstGeom>
          <a:noFill/>
          <a:effectLst>
            <a:outerShdw blurRad="279400" dist="177800" algn="l" rotWithShape="0">
              <a:prstClr val="black">
                <a:alpha val="40000"/>
              </a:prstClr>
            </a:outerShdw>
          </a:effectLst>
        </p:spPr>
      </p:pic>
      <p:sp>
        <p:nvSpPr>
          <p:cNvPr id="30728" name="WordArt 5"/>
          <p:cNvSpPr>
            <a:spLocks noChangeArrowheads="1" noChangeShapeType="1" noTextEdit="1"/>
          </p:cNvSpPr>
          <p:nvPr/>
        </p:nvSpPr>
        <p:spPr bwMode="auto">
          <a:xfrm>
            <a:off x="4502150"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
        <p:nvSpPr>
          <p:cNvPr id="10" name="TextBox 9"/>
          <p:cNvSpPr txBox="1"/>
          <p:nvPr/>
        </p:nvSpPr>
        <p:spPr>
          <a:xfrm>
            <a:off x="2216150" y="519113"/>
            <a:ext cx="4572000"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References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56323" name="Rectangle 3"/>
          <p:cNvSpPr>
            <a:spLocks/>
          </p:cNvSpPr>
          <p:nvPr/>
        </p:nvSpPr>
        <p:spPr bwMode="auto">
          <a:xfrm>
            <a:off x="930275" y="519113"/>
            <a:ext cx="8610600" cy="673100"/>
          </a:xfrm>
          <a:prstGeom prst="rect">
            <a:avLst/>
          </a:prstGeom>
          <a:noFill/>
          <a:ln w="12700">
            <a:noFill/>
            <a:miter lim="800000"/>
            <a:headEnd/>
            <a:tailEnd/>
          </a:ln>
        </p:spPr>
        <p:txBody>
          <a:bodyPr lIns="0" tIns="0" rIns="0" bIns="0" anchor="ctr"/>
          <a:lstStyle/>
          <a:p>
            <a:pPr>
              <a:defRPr/>
            </a:pPr>
            <a:endParaRPr lang="en-AU" b="1" dirty="0">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16388"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nSpc>
                <a:spcPct val="120000"/>
              </a:lnSpc>
            </a:pPr>
            <a:endParaRPr lang="en-AU" sz="2800" b="1">
              <a:solidFill>
                <a:schemeClr val="tx1"/>
              </a:solidFill>
              <a:latin typeface="Arial" pitchFamily="34" charset="0"/>
              <a:cs typeface="ヒラギノ角ゴ Pro W3"/>
              <a:sym typeface="Verdana" pitchFamily="34" charset="0"/>
            </a:endParaRPr>
          </a:p>
        </p:txBody>
      </p:sp>
      <p:sp>
        <p:nvSpPr>
          <p:cNvPr id="6" name="TextBox 5"/>
          <p:cNvSpPr txBox="1"/>
          <p:nvPr/>
        </p:nvSpPr>
        <p:spPr>
          <a:xfrm>
            <a:off x="0" y="1519238"/>
            <a:ext cx="13004800" cy="3940175"/>
          </a:xfrm>
          <a:prstGeom prst="rect">
            <a:avLst/>
          </a:prstGeom>
          <a:solidFill>
            <a:srgbClr val="C87D0E">
              <a:alpha val="83137"/>
            </a:srgbClr>
          </a:solidFill>
        </p:spPr>
        <p:txBody>
          <a:bodyPr>
            <a:spAutoFit/>
          </a:bodyPr>
          <a:lstStyle/>
          <a:p>
            <a:pPr algn="ctr">
              <a:defRPr/>
            </a:pPr>
            <a:r>
              <a:rPr lang="en-AU" sz="8800" b="1" dirty="0">
                <a:solidFill>
                  <a:schemeClr val="accent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 bin </a:t>
            </a:r>
            <a:r>
              <a:rPr lang="en-AU" sz="8800" b="1" dirty="0" err="1">
                <a:solidFill>
                  <a:schemeClr val="accent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Tork</a:t>
            </a:r>
            <a:r>
              <a:rPr lang="en-AU" sz="8800" b="1" dirty="0">
                <a:solidFill>
                  <a:schemeClr val="accent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E bin </a:t>
            </a:r>
            <a:r>
              <a:rPr lang="en-AU" sz="8800" b="1" dirty="0" err="1">
                <a:solidFill>
                  <a:schemeClr val="accent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Lern</a:t>
            </a:r>
            <a:endParaRPr lang="en-AU" sz="8800" b="1" dirty="0">
              <a:solidFill>
                <a:schemeClr val="accent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a:p>
            <a:pPr algn="ctr">
              <a:lnSpc>
                <a:spcPct val="150000"/>
              </a:lnSpc>
              <a:defRPr/>
            </a:pPr>
            <a:r>
              <a:rPr lang="en-AU" sz="6000" b="1" i="1" dirty="0">
                <a:solidFill>
                  <a:schemeClr val="accent1">
                    <a:lumMod val="50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L</a:t>
            </a:r>
            <a:r>
              <a:rPr lang="en-AU" sz="6000" b="1" i="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earning</a:t>
            </a:r>
            <a:r>
              <a:rPr lang="en-AU" sz="6000" b="1" i="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a:t>
            </a:r>
            <a:r>
              <a:rPr lang="en-AU" sz="6000" b="1" i="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to</a:t>
            </a:r>
            <a:r>
              <a:rPr lang="en-AU" sz="6000" b="1" i="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a:t>
            </a:r>
            <a:r>
              <a:rPr lang="en-AU" sz="6000" b="1" i="1" dirty="0" err="1">
                <a:solidFill>
                  <a:schemeClr val="accent1">
                    <a:lumMod val="50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a:t>
            </a:r>
            <a:r>
              <a:rPr lang="en-AU" sz="6000" b="1" i="1" dirty="0" err="1">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alk,</a:t>
            </a:r>
            <a:r>
              <a:rPr lang="en-AU" sz="6000" b="1" i="1" dirty="0" err="1">
                <a:solidFill>
                  <a:schemeClr val="accent1">
                    <a:lumMod val="50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a:t>
            </a:r>
            <a:r>
              <a:rPr lang="en-AU" sz="6000" b="1" i="1" dirty="0" err="1">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alking</a:t>
            </a:r>
            <a:r>
              <a:rPr lang="en-AU" sz="6000" b="1" i="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a:t>
            </a:r>
            <a:r>
              <a:rPr lang="en-AU" sz="6000" b="1" i="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to </a:t>
            </a:r>
            <a:r>
              <a:rPr lang="en-AU" sz="6000" b="1" i="1" dirty="0">
                <a:solidFill>
                  <a:schemeClr val="accent1">
                    <a:lumMod val="50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L</a:t>
            </a:r>
            <a:r>
              <a:rPr lang="en-AU" sz="6000" b="1" i="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earn</a:t>
            </a:r>
            <a:endParaRPr lang="en-AU" sz="4800" b="1" i="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a:p>
            <a:pPr algn="ctr">
              <a:lnSpc>
                <a:spcPct val="150000"/>
              </a:lnSpc>
              <a:defRPr/>
            </a:pPr>
            <a:r>
              <a:rPr lang="en-AU" sz="4800" b="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The</a:t>
            </a:r>
            <a:r>
              <a:rPr lang="en-AU" sz="4800" b="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               </a:t>
            </a:r>
            <a:r>
              <a:rPr lang="en-AU" sz="4800" b="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Program</a:t>
            </a:r>
            <a:endParaRPr lang="en-AU" sz="4800" b="1" dirty="0">
              <a:solidFill>
                <a:schemeClr val="bg2">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9" name="TextBox 8"/>
          <p:cNvSpPr txBox="1"/>
          <p:nvPr/>
        </p:nvSpPr>
        <p:spPr>
          <a:xfrm>
            <a:off x="0" y="5519738"/>
            <a:ext cx="13004800" cy="3170237"/>
          </a:xfrm>
          <a:prstGeom prst="rect">
            <a:avLst/>
          </a:prstGeom>
          <a:solidFill>
            <a:srgbClr val="C87D0E">
              <a:alpha val="67059"/>
            </a:srgbClr>
          </a:solidFill>
        </p:spPr>
        <p:txBody>
          <a:bodyPr>
            <a:spAutoFit/>
          </a:bodyPr>
          <a:lstStyle/>
          <a:p>
            <a:pPr algn="ctr">
              <a:defRPr/>
            </a:pPr>
            <a:endParaRPr lang="en-AU" dirty="0">
              <a:latin typeface="GillSans" pitchFamily="64" charset="0"/>
              <a:ea typeface="ヒラギノ角ゴ Pro W3" pitchFamily="64" charset="-128"/>
              <a:cs typeface="+mn-cs"/>
              <a:sym typeface="GillSans" pitchFamily="64" charset="0"/>
            </a:endParaRPr>
          </a:p>
          <a:p>
            <a:pPr algn="ctr">
              <a:defRPr/>
            </a:pPr>
            <a:r>
              <a:rPr lang="en-AU" b="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Fred </a:t>
            </a:r>
            <a:r>
              <a:rPr lang="en-AU" b="1" dirty="0" err="1">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McCONNEL</a:t>
            </a:r>
            <a:endParaRPr lang="en-AU" b="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a:p>
            <a:pPr algn="ctr">
              <a:defRPr/>
            </a:pPr>
            <a:r>
              <a:rPr lang="en-AU" b="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&amp;</a:t>
            </a:r>
          </a:p>
          <a:p>
            <a:pPr algn="ctr">
              <a:defRPr/>
            </a:pPr>
            <a:r>
              <a:rPr lang="en-AU" b="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Robin </a:t>
            </a:r>
            <a:r>
              <a:rPr lang="en-AU" b="1" dirty="0" err="1">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McCONNEL</a:t>
            </a:r>
            <a:endParaRPr lang="en-AU" b="1" dirty="0">
              <a:solidFill>
                <a:schemeClr val="accent1">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a:p>
            <a:pPr algn="ctr">
              <a:defRPr/>
            </a:pPr>
            <a:endParaRPr lang="en-AU" b="1" dirty="0">
              <a:solidFill>
                <a:schemeClr val="accent1"/>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16391" name="Rectangle 9"/>
          <p:cNvSpPr>
            <a:spLocks noChangeArrowheads="1"/>
          </p:cNvSpPr>
          <p:nvPr/>
        </p:nvSpPr>
        <p:spPr bwMode="auto">
          <a:xfrm>
            <a:off x="0" y="8662988"/>
            <a:ext cx="13004800" cy="1090612"/>
          </a:xfrm>
          <a:prstGeom prst="rect">
            <a:avLst/>
          </a:prstGeom>
          <a:solidFill>
            <a:srgbClr val="C87D0E">
              <a:alpha val="69803"/>
            </a:srgbClr>
          </a:solidFill>
          <a:ln w="25400" algn="ctr">
            <a:noFill/>
            <a:round/>
            <a:headEnd/>
            <a:tailEnd/>
          </a:ln>
        </p:spPr>
        <p:txBody>
          <a:bodyPr/>
          <a:lstStyle/>
          <a:p>
            <a:pPr algn="ctr"/>
            <a:endParaRPr lang="en-AU">
              <a:cs typeface="ヒラギノ角ゴ Pro W3"/>
            </a:endParaRPr>
          </a:p>
        </p:txBody>
      </p:sp>
      <p:pic>
        <p:nvPicPr>
          <p:cNvPr id="16392"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pic>
        <p:nvPicPr>
          <p:cNvPr id="11" name="Picture 10"/>
          <p:cNvPicPr/>
          <p:nvPr/>
        </p:nvPicPr>
        <p:blipFill>
          <a:blip r:embed="rId5"/>
          <a:srcRect/>
          <a:stretch>
            <a:fillRect/>
          </a:stretch>
        </p:blipFill>
        <p:spPr bwMode="auto">
          <a:xfrm>
            <a:off x="4645025" y="4305300"/>
            <a:ext cx="2357438" cy="10271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pic>
      <p:sp>
        <p:nvSpPr>
          <p:cNvPr id="16394" name="WordArt 5"/>
          <p:cNvSpPr>
            <a:spLocks noChangeArrowheads="1" noChangeShapeType="1" noTextEdit="1"/>
          </p:cNvSpPr>
          <p:nvPr/>
        </p:nvSpPr>
        <p:spPr bwMode="auto">
          <a:xfrm>
            <a:off x="4216400"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unrisepptfiles2"/>
          <p:cNvPicPr>
            <a:picLocks noChangeAspect="1" noChangeArrowheads="1"/>
          </p:cNvPicPr>
          <p:nvPr/>
        </p:nvPicPr>
        <p:blipFill>
          <a:blip r:embed="rId3"/>
          <a:srcRect/>
          <a:stretch>
            <a:fillRect/>
          </a:stretch>
        </p:blipFill>
        <p:spPr bwMode="auto">
          <a:xfrm>
            <a:off x="-152400" y="-128588"/>
            <a:ext cx="13157200" cy="9882188"/>
          </a:xfrm>
          <a:prstGeom prst="rect">
            <a:avLst/>
          </a:prstGeom>
          <a:noFill/>
          <a:ln w="9525">
            <a:noFill/>
            <a:miter lim="800000"/>
            <a:headEnd/>
            <a:tailEnd/>
          </a:ln>
        </p:spPr>
      </p:pic>
      <p:sp>
        <p:nvSpPr>
          <p:cNvPr id="37891"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17412" name="Rectangle 4"/>
          <p:cNvSpPr>
            <a:spLocks/>
          </p:cNvSpPr>
          <p:nvPr/>
        </p:nvSpPr>
        <p:spPr bwMode="auto">
          <a:xfrm>
            <a:off x="889000" y="1981200"/>
            <a:ext cx="11099800" cy="6172200"/>
          </a:xfrm>
          <a:prstGeom prst="rect">
            <a:avLst/>
          </a:prstGeom>
          <a:noFill/>
          <a:ln w="12700">
            <a:noFill/>
            <a:miter lim="800000"/>
            <a:headEnd/>
            <a:tailEnd/>
          </a:ln>
        </p:spPr>
        <p:txBody>
          <a:bodyPr lIns="0" tIns="0" rIns="0" bIns="0" anchor="ctr"/>
          <a:lstStyle/>
          <a:p>
            <a:pPr>
              <a:lnSpc>
                <a:spcPct val="120000"/>
              </a:lnSpc>
            </a:pPr>
            <a:endParaRPr lang="en-AU" sz="2200">
              <a:solidFill>
                <a:schemeClr val="tx1"/>
              </a:solidFill>
              <a:latin typeface="Verdana" pitchFamily="34" charset="0"/>
              <a:cs typeface="ヒラギノ角ゴ Pro W3"/>
              <a:sym typeface="Verdana" pitchFamily="34" charset="0"/>
            </a:endParaRPr>
          </a:p>
        </p:txBody>
      </p:sp>
      <p:pic>
        <p:nvPicPr>
          <p:cNvPr id="17413"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9" name="TextBox 8"/>
          <p:cNvSpPr txBox="1"/>
          <p:nvPr/>
        </p:nvSpPr>
        <p:spPr>
          <a:xfrm>
            <a:off x="644525" y="0"/>
            <a:ext cx="6643688" cy="1323975"/>
          </a:xfrm>
          <a:prstGeom prst="rect">
            <a:avLst/>
          </a:prstGeom>
          <a:noFill/>
        </p:spPr>
        <p:txBody>
          <a:bodyPr>
            <a:spAutoFit/>
          </a:bodyPr>
          <a:lstStyle/>
          <a:p>
            <a:pPr algn="ctr">
              <a:defRPr/>
            </a:pPr>
            <a:r>
              <a:rPr lang="en-AU" b="1" dirty="0">
                <a:solidFill>
                  <a:schemeClr val="accent6">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NORTHERN TERRITORY</a:t>
            </a:r>
          </a:p>
          <a:p>
            <a:pPr algn="ctr">
              <a:defRPr/>
            </a:pPr>
            <a:r>
              <a:rPr lang="en-AU" dirty="0">
                <a:solidFill>
                  <a:schemeClr val="accent6">
                    <a:lumMod val="75000"/>
                  </a:schemeClr>
                </a:solidFill>
                <a:latin typeface="GillSans" pitchFamily="64" charset="0"/>
                <a:ea typeface="ヒラギノ角ゴ Pro W3" pitchFamily="64" charset="-128"/>
                <a:cs typeface="+mn-cs"/>
                <a:sym typeface="GillSans" pitchFamily="64" charset="0"/>
              </a:rPr>
              <a:t>Local Government Areas</a:t>
            </a:r>
            <a:endParaRPr lang="en-AU" dirty="0">
              <a:solidFill>
                <a:schemeClr val="accent6">
                  <a:lumMod val="75000"/>
                </a:schemeClr>
              </a:solidFill>
              <a:latin typeface="GillSans" pitchFamily="64" charset="0"/>
              <a:ea typeface="ヒラギノ角ゴ Pro W3" pitchFamily="64" charset="-128"/>
              <a:cs typeface="+mn-cs"/>
              <a:sym typeface="GillSans" pitchFamily="64" charset="0"/>
            </a:endParaRPr>
          </a:p>
        </p:txBody>
      </p:sp>
      <p:pic>
        <p:nvPicPr>
          <p:cNvPr id="17415" name="Picture 7" descr="C:\Users\User\Pictures\Maps\rhs-Northern-Territory.gif"/>
          <p:cNvPicPr>
            <a:picLocks noChangeAspect="1" noChangeArrowheads="1"/>
          </p:cNvPicPr>
          <p:nvPr/>
        </p:nvPicPr>
        <p:blipFill>
          <a:blip r:embed="rId5"/>
          <a:srcRect/>
          <a:stretch>
            <a:fillRect/>
          </a:stretch>
        </p:blipFill>
        <p:spPr bwMode="auto">
          <a:xfrm>
            <a:off x="3430588" y="1662113"/>
            <a:ext cx="5643562" cy="8091487"/>
          </a:xfrm>
          <a:prstGeom prst="rect">
            <a:avLst/>
          </a:prstGeom>
          <a:noFill/>
          <a:ln w="9525">
            <a:noFill/>
            <a:miter lim="800000"/>
            <a:headEnd/>
            <a:tailEnd/>
          </a:ln>
        </p:spPr>
      </p:pic>
      <p:sp>
        <p:nvSpPr>
          <p:cNvPr id="11" name="TextBox 10"/>
          <p:cNvSpPr txBox="1"/>
          <p:nvPr/>
        </p:nvSpPr>
        <p:spPr>
          <a:xfrm>
            <a:off x="2144713" y="3376613"/>
            <a:ext cx="2859087" cy="708025"/>
          </a:xfrm>
          <a:prstGeom prst="rect">
            <a:avLst/>
          </a:prstGeom>
          <a:noFill/>
        </p:spPr>
        <p:txBody>
          <a:bodyPr>
            <a:spAutoFit/>
          </a:bodyPr>
          <a:lstStyle/>
          <a:p>
            <a:pPr algn="ctr">
              <a:defRPr/>
            </a:pPr>
            <a:r>
              <a:rPr lang="en-AU" b="1" i="1" dirty="0">
                <a:solidFill>
                  <a:schemeClr val="accent1">
                    <a:lumMod val="75000"/>
                  </a:schemeClr>
                </a:solidFill>
                <a:latin typeface="GillSans" pitchFamily="64" charset="0"/>
                <a:ea typeface="ヒラギノ角ゴ Pro W3" pitchFamily="64" charset="-128"/>
                <a:cs typeface="+mn-cs"/>
                <a:sym typeface="GillSans" pitchFamily="64" charset="0"/>
              </a:rPr>
              <a:t>Katherine</a:t>
            </a:r>
            <a:endParaRPr lang="en-AU" b="1" i="1" dirty="0">
              <a:solidFill>
                <a:schemeClr val="accent1">
                  <a:lumMod val="75000"/>
                </a:schemeClr>
              </a:solidFill>
              <a:latin typeface="GillSans" pitchFamily="64" charset="0"/>
              <a:ea typeface="ヒラギノ角ゴ Pro W3" pitchFamily="64" charset="-128"/>
              <a:cs typeface="+mn-cs"/>
              <a:sym typeface="GillSans" pitchFamily="64" charset="0"/>
            </a:endParaRPr>
          </a:p>
        </p:txBody>
      </p:sp>
      <p:sp>
        <p:nvSpPr>
          <p:cNvPr id="12" name="TextBox 11"/>
          <p:cNvSpPr txBox="1"/>
          <p:nvPr/>
        </p:nvSpPr>
        <p:spPr>
          <a:xfrm>
            <a:off x="5359400" y="3448050"/>
            <a:ext cx="3357563" cy="1323975"/>
          </a:xfrm>
          <a:prstGeom prst="rect">
            <a:avLst/>
          </a:prstGeom>
          <a:noFill/>
        </p:spPr>
        <p:txBody>
          <a:bodyPr>
            <a:spAutoFit/>
          </a:bodyPr>
          <a:lstStyle/>
          <a:p>
            <a:pPr algn="ctr">
              <a:defRPr/>
            </a:pPr>
            <a:r>
              <a:rPr lang="en-AU" b="1" i="1" dirty="0">
                <a:solidFill>
                  <a:schemeClr val="accent1">
                    <a:lumMod val="75000"/>
                  </a:schemeClr>
                </a:solidFill>
                <a:latin typeface="GillSans" pitchFamily="64" charset="0"/>
                <a:ea typeface="ヒラギノ角ゴ Pro W3" pitchFamily="64" charset="-128"/>
                <a:cs typeface="+mn-cs"/>
                <a:sym typeface="GillSans" pitchFamily="64" charset="0"/>
              </a:rPr>
              <a:t>Roper  Gulf Shire</a:t>
            </a:r>
            <a:endParaRPr lang="en-AU" b="1" i="1" dirty="0">
              <a:solidFill>
                <a:schemeClr val="accent1">
                  <a:lumMod val="75000"/>
                </a:schemeClr>
              </a:solidFill>
              <a:latin typeface="GillSans" pitchFamily="64" charset="0"/>
              <a:ea typeface="ヒラギノ角ゴ Pro W3" pitchFamily="64" charset="-128"/>
              <a:cs typeface="+mn-cs"/>
              <a:sym typeface="GillSans" pitchFamily="64" charset="0"/>
            </a:endParaRPr>
          </a:p>
        </p:txBody>
      </p:sp>
      <p:sp>
        <p:nvSpPr>
          <p:cNvPr id="13" name="TextBox 12"/>
          <p:cNvSpPr txBox="1"/>
          <p:nvPr/>
        </p:nvSpPr>
        <p:spPr>
          <a:xfrm>
            <a:off x="2001838" y="2305050"/>
            <a:ext cx="2928937" cy="714375"/>
          </a:xfrm>
          <a:prstGeom prst="rect">
            <a:avLst/>
          </a:prstGeom>
          <a:noFill/>
        </p:spPr>
        <p:txBody>
          <a:bodyPr>
            <a:spAutoFit/>
          </a:bodyPr>
          <a:lstStyle/>
          <a:p>
            <a:pPr algn="ctr">
              <a:defRPr/>
            </a:pPr>
            <a:r>
              <a:rPr lang="en-AU" b="1" i="1" dirty="0">
                <a:solidFill>
                  <a:schemeClr val="accent1">
                    <a:lumMod val="75000"/>
                  </a:schemeClr>
                </a:solidFill>
                <a:latin typeface="GillSans" pitchFamily="64" charset="0"/>
                <a:ea typeface="ヒラギノ角ゴ Pro W3" pitchFamily="64" charset="-128"/>
                <a:cs typeface="+mn-cs"/>
                <a:sym typeface="GillSans" pitchFamily="64" charset="0"/>
              </a:rPr>
              <a:t>Darwin</a:t>
            </a:r>
            <a:endParaRPr lang="en-AU" b="1" i="1" dirty="0">
              <a:solidFill>
                <a:schemeClr val="accent1">
                  <a:lumMod val="75000"/>
                </a:schemeClr>
              </a:solidFill>
              <a:latin typeface="GillSans" pitchFamily="64" charset="0"/>
              <a:ea typeface="ヒラギノ角ゴ Pro W3" pitchFamily="64" charset="-128"/>
              <a:cs typeface="+mn-cs"/>
              <a:sym typeface="GillSans" pitchFamily="6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37891"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18436" name="Rectangle 4"/>
          <p:cNvSpPr>
            <a:spLocks/>
          </p:cNvSpPr>
          <p:nvPr/>
        </p:nvSpPr>
        <p:spPr bwMode="auto">
          <a:xfrm>
            <a:off x="889000" y="1981200"/>
            <a:ext cx="11099800" cy="6172200"/>
          </a:xfrm>
          <a:prstGeom prst="rect">
            <a:avLst/>
          </a:prstGeom>
          <a:noFill/>
          <a:ln w="12700">
            <a:noFill/>
            <a:miter lim="800000"/>
            <a:headEnd/>
            <a:tailEnd/>
          </a:ln>
        </p:spPr>
        <p:txBody>
          <a:bodyPr lIns="0" tIns="0" rIns="0" bIns="0" anchor="ctr"/>
          <a:lstStyle/>
          <a:p>
            <a:pPr>
              <a:lnSpc>
                <a:spcPct val="120000"/>
              </a:lnSpc>
            </a:pPr>
            <a:endParaRPr lang="en-AU" sz="2200">
              <a:solidFill>
                <a:schemeClr val="tx1"/>
              </a:solidFill>
              <a:latin typeface="Verdana" pitchFamily="34" charset="0"/>
              <a:cs typeface="ヒラギノ角ゴ Pro W3"/>
              <a:sym typeface="Verdana" pitchFamily="34" charset="0"/>
            </a:endParaRPr>
          </a:p>
        </p:txBody>
      </p:sp>
      <p:pic>
        <p:nvPicPr>
          <p:cNvPr id="18437"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pic>
        <p:nvPicPr>
          <p:cNvPr id="18438" name="Picture 2" descr="sunrisepptfiles2"/>
          <p:cNvPicPr>
            <a:picLocks noChangeAspect="1" noChangeArrowheads="1"/>
          </p:cNvPicPr>
          <p:nvPr/>
        </p:nvPicPr>
        <p:blipFill>
          <a:blip r:embed="rId3"/>
          <a:srcRect/>
          <a:stretch>
            <a:fillRect/>
          </a:stretch>
        </p:blipFill>
        <p:spPr bwMode="auto">
          <a:xfrm>
            <a:off x="0" y="-128588"/>
            <a:ext cx="13157200" cy="9882188"/>
          </a:xfrm>
          <a:prstGeom prst="rect">
            <a:avLst/>
          </a:prstGeom>
          <a:noFill/>
          <a:ln w="9525">
            <a:noFill/>
            <a:miter lim="800000"/>
            <a:headEnd/>
            <a:tailEnd/>
          </a:ln>
        </p:spPr>
      </p:pic>
      <p:pic>
        <p:nvPicPr>
          <p:cNvPr id="18439" name="Picture 2" descr="C:\Users\User\Pictures\Maps\RoperGulfSthWestGulf.gif"/>
          <p:cNvPicPr>
            <a:picLocks noChangeAspect="1" noChangeArrowheads="1"/>
          </p:cNvPicPr>
          <p:nvPr/>
        </p:nvPicPr>
        <p:blipFill>
          <a:blip r:embed="rId5"/>
          <a:srcRect/>
          <a:stretch>
            <a:fillRect/>
          </a:stretch>
        </p:blipFill>
        <p:spPr bwMode="auto">
          <a:xfrm>
            <a:off x="1287463" y="947738"/>
            <a:ext cx="9786937" cy="8143875"/>
          </a:xfrm>
          <a:prstGeom prst="rect">
            <a:avLst/>
          </a:prstGeom>
          <a:noFill/>
          <a:ln w="9525">
            <a:noFill/>
            <a:miter lim="800000"/>
            <a:headEnd/>
            <a:tailEnd/>
          </a:ln>
        </p:spPr>
      </p:pic>
      <p:cxnSp>
        <p:nvCxnSpPr>
          <p:cNvPr id="18440" name="Straight Connector 10"/>
          <p:cNvCxnSpPr>
            <a:cxnSpLocks noChangeShapeType="1"/>
          </p:cNvCxnSpPr>
          <p:nvPr/>
        </p:nvCxnSpPr>
        <p:spPr bwMode="auto">
          <a:xfrm rot="5400000" flipH="1" flipV="1">
            <a:off x="1250950" y="2697163"/>
            <a:ext cx="500063" cy="1587"/>
          </a:xfrm>
          <a:prstGeom prst="line">
            <a:avLst/>
          </a:prstGeom>
          <a:noFill/>
          <a:ln w="25400" algn="ctr">
            <a:solidFill>
              <a:srgbClr val="000000"/>
            </a:solidFill>
            <a:round/>
            <a:headEnd/>
            <a:tailEnd/>
          </a:ln>
        </p:spPr>
      </p:cxnSp>
      <p:cxnSp>
        <p:nvCxnSpPr>
          <p:cNvPr id="18441" name="Straight Connector 12"/>
          <p:cNvCxnSpPr>
            <a:cxnSpLocks noChangeShapeType="1"/>
          </p:cNvCxnSpPr>
          <p:nvPr/>
        </p:nvCxnSpPr>
        <p:spPr bwMode="auto">
          <a:xfrm>
            <a:off x="1501775" y="2447925"/>
            <a:ext cx="785813" cy="1588"/>
          </a:xfrm>
          <a:prstGeom prst="line">
            <a:avLst/>
          </a:prstGeom>
          <a:noFill/>
          <a:ln w="25400" algn="ctr">
            <a:solidFill>
              <a:srgbClr val="000000"/>
            </a:solidFill>
            <a:round/>
            <a:headEnd/>
            <a:tailEnd/>
          </a:ln>
        </p:spPr>
      </p:cxnSp>
      <p:cxnSp>
        <p:nvCxnSpPr>
          <p:cNvPr id="18442" name="Straight Connector 14"/>
          <p:cNvCxnSpPr>
            <a:cxnSpLocks noChangeShapeType="1"/>
          </p:cNvCxnSpPr>
          <p:nvPr/>
        </p:nvCxnSpPr>
        <p:spPr bwMode="auto">
          <a:xfrm rot="5400000" flipH="1" flipV="1">
            <a:off x="1929606" y="2089944"/>
            <a:ext cx="714375" cy="1588"/>
          </a:xfrm>
          <a:prstGeom prst="line">
            <a:avLst/>
          </a:prstGeom>
          <a:noFill/>
          <a:ln w="25400" algn="ctr">
            <a:solidFill>
              <a:srgbClr val="000000"/>
            </a:solidFill>
            <a:round/>
            <a:headEnd/>
            <a:tailEnd/>
          </a:ln>
        </p:spPr>
      </p:cxnSp>
      <p:cxnSp>
        <p:nvCxnSpPr>
          <p:cNvPr id="18443" name="Straight Connector 17"/>
          <p:cNvCxnSpPr>
            <a:cxnSpLocks noChangeShapeType="1"/>
          </p:cNvCxnSpPr>
          <p:nvPr/>
        </p:nvCxnSpPr>
        <p:spPr bwMode="auto">
          <a:xfrm>
            <a:off x="2359025" y="1733550"/>
            <a:ext cx="714375" cy="1588"/>
          </a:xfrm>
          <a:prstGeom prst="line">
            <a:avLst/>
          </a:prstGeom>
          <a:noFill/>
          <a:ln w="25400" algn="ctr">
            <a:solidFill>
              <a:srgbClr val="000000"/>
            </a:solidFill>
            <a:round/>
            <a:headEnd/>
            <a:tailEnd/>
          </a:ln>
        </p:spPr>
      </p:cxnSp>
      <p:cxnSp>
        <p:nvCxnSpPr>
          <p:cNvPr id="18444" name="Straight Connector 19"/>
          <p:cNvCxnSpPr>
            <a:cxnSpLocks noChangeShapeType="1"/>
          </p:cNvCxnSpPr>
          <p:nvPr/>
        </p:nvCxnSpPr>
        <p:spPr bwMode="auto">
          <a:xfrm rot="5400000" flipH="1" flipV="1">
            <a:off x="2822576" y="1482725"/>
            <a:ext cx="500062" cy="1587"/>
          </a:xfrm>
          <a:prstGeom prst="line">
            <a:avLst/>
          </a:prstGeom>
          <a:noFill/>
          <a:ln w="25400" algn="ctr">
            <a:solidFill>
              <a:srgbClr val="000000"/>
            </a:solidFill>
            <a:round/>
            <a:headEnd/>
            <a:tailEnd/>
          </a:ln>
        </p:spPr>
      </p:cxnSp>
      <p:cxnSp>
        <p:nvCxnSpPr>
          <p:cNvPr id="18445" name="Straight Connector 21"/>
          <p:cNvCxnSpPr>
            <a:cxnSpLocks noChangeShapeType="1"/>
          </p:cNvCxnSpPr>
          <p:nvPr/>
        </p:nvCxnSpPr>
        <p:spPr bwMode="auto">
          <a:xfrm>
            <a:off x="3144838" y="1233488"/>
            <a:ext cx="2928937" cy="1587"/>
          </a:xfrm>
          <a:prstGeom prst="line">
            <a:avLst/>
          </a:prstGeom>
          <a:noFill/>
          <a:ln w="25400" algn="ctr">
            <a:solidFill>
              <a:srgbClr val="000000"/>
            </a:solidFill>
            <a:round/>
            <a:headEnd/>
            <a:tailEnd/>
          </a:ln>
        </p:spPr>
      </p:cxnSp>
      <p:cxnSp>
        <p:nvCxnSpPr>
          <p:cNvPr id="18446" name="Straight Connector 23"/>
          <p:cNvCxnSpPr>
            <a:cxnSpLocks noChangeShapeType="1"/>
          </p:cNvCxnSpPr>
          <p:nvPr/>
        </p:nvCxnSpPr>
        <p:spPr bwMode="auto">
          <a:xfrm flipV="1">
            <a:off x="6073775" y="1090613"/>
            <a:ext cx="214313" cy="142875"/>
          </a:xfrm>
          <a:prstGeom prst="line">
            <a:avLst/>
          </a:prstGeom>
          <a:noFill/>
          <a:ln w="25400" algn="ctr">
            <a:solidFill>
              <a:srgbClr val="000000"/>
            </a:solidFill>
            <a:round/>
            <a:headEnd/>
            <a:tailEnd/>
          </a:ln>
        </p:spPr>
      </p:cxnSp>
      <p:cxnSp>
        <p:nvCxnSpPr>
          <p:cNvPr id="18447" name="Straight Connector 25"/>
          <p:cNvCxnSpPr>
            <a:cxnSpLocks noChangeShapeType="1"/>
          </p:cNvCxnSpPr>
          <p:nvPr/>
        </p:nvCxnSpPr>
        <p:spPr bwMode="auto">
          <a:xfrm rot="5400000">
            <a:off x="5465762" y="1982788"/>
            <a:ext cx="1643063" cy="1588"/>
          </a:xfrm>
          <a:prstGeom prst="line">
            <a:avLst/>
          </a:prstGeom>
          <a:noFill/>
          <a:ln w="25400" algn="ctr">
            <a:solidFill>
              <a:srgbClr val="000000"/>
            </a:solidFill>
            <a:round/>
            <a:headEnd/>
            <a:tailEnd/>
          </a:ln>
        </p:spPr>
      </p:cxnSp>
      <p:cxnSp>
        <p:nvCxnSpPr>
          <p:cNvPr id="18448" name="Straight Connector 27"/>
          <p:cNvCxnSpPr>
            <a:cxnSpLocks noChangeShapeType="1"/>
          </p:cNvCxnSpPr>
          <p:nvPr/>
        </p:nvCxnSpPr>
        <p:spPr bwMode="auto">
          <a:xfrm>
            <a:off x="6359525" y="2805113"/>
            <a:ext cx="714375" cy="500062"/>
          </a:xfrm>
          <a:prstGeom prst="line">
            <a:avLst/>
          </a:prstGeom>
          <a:noFill/>
          <a:ln w="25400" algn="ctr">
            <a:solidFill>
              <a:srgbClr val="000000"/>
            </a:solidFill>
            <a:round/>
            <a:headEnd/>
            <a:tailEnd/>
          </a:ln>
        </p:spPr>
      </p:cxnSp>
      <p:cxnSp>
        <p:nvCxnSpPr>
          <p:cNvPr id="18449" name="Straight Connector 29"/>
          <p:cNvCxnSpPr>
            <a:cxnSpLocks noChangeShapeType="1"/>
          </p:cNvCxnSpPr>
          <p:nvPr/>
        </p:nvCxnSpPr>
        <p:spPr bwMode="auto">
          <a:xfrm rot="5400000">
            <a:off x="6824662" y="3554413"/>
            <a:ext cx="500063" cy="1588"/>
          </a:xfrm>
          <a:prstGeom prst="line">
            <a:avLst/>
          </a:prstGeom>
          <a:noFill/>
          <a:ln w="25400" algn="ctr">
            <a:solidFill>
              <a:srgbClr val="000000"/>
            </a:solidFill>
            <a:round/>
            <a:headEnd/>
            <a:tailEnd/>
          </a:ln>
        </p:spPr>
      </p:cxnSp>
      <p:sp>
        <p:nvSpPr>
          <p:cNvPr id="18450" name="Freeform 30"/>
          <p:cNvSpPr>
            <a:spLocks noChangeArrowheads="1"/>
          </p:cNvSpPr>
          <p:nvPr/>
        </p:nvSpPr>
        <p:spPr bwMode="auto">
          <a:xfrm>
            <a:off x="6915150" y="3857625"/>
            <a:ext cx="885825" cy="1114425"/>
          </a:xfrm>
          <a:custGeom>
            <a:avLst/>
            <a:gdLst>
              <a:gd name="T0" fmla="*/ 171450 w 885825"/>
              <a:gd name="T1" fmla="*/ 0 h 1114425"/>
              <a:gd name="T2" fmla="*/ 142875 w 885825"/>
              <a:gd name="T3" fmla="*/ 85725 h 1114425"/>
              <a:gd name="T4" fmla="*/ 57150 w 885825"/>
              <a:gd name="T5" fmla="*/ 142875 h 1114425"/>
              <a:gd name="T6" fmla="*/ 0 w 885825"/>
              <a:gd name="T7" fmla="*/ 228600 h 1114425"/>
              <a:gd name="T8" fmla="*/ 28575 w 885825"/>
              <a:gd name="T9" fmla="*/ 314325 h 1114425"/>
              <a:gd name="T10" fmla="*/ 85725 w 885825"/>
              <a:gd name="T11" fmla="*/ 400050 h 1114425"/>
              <a:gd name="T12" fmla="*/ 114300 w 885825"/>
              <a:gd name="T13" fmla="*/ 542925 h 1114425"/>
              <a:gd name="T14" fmla="*/ 142875 w 885825"/>
              <a:gd name="T15" fmla="*/ 628650 h 1114425"/>
              <a:gd name="T16" fmla="*/ 314325 w 885825"/>
              <a:gd name="T17" fmla="*/ 742950 h 1114425"/>
              <a:gd name="T18" fmla="*/ 514350 w 885825"/>
              <a:gd name="T19" fmla="*/ 828675 h 1114425"/>
              <a:gd name="T20" fmla="*/ 657225 w 885825"/>
              <a:gd name="T21" fmla="*/ 971550 h 1114425"/>
              <a:gd name="T22" fmla="*/ 828675 w 885825"/>
              <a:gd name="T23" fmla="*/ 1057275 h 1114425"/>
              <a:gd name="T24" fmla="*/ 885825 w 885825"/>
              <a:gd name="T25" fmla="*/ 1114425 h 1114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5825"/>
              <a:gd name="T40" fmla="*/ 0 h 1114425"/>
              <a:gd name="T41" fmla="*/ 885825 w 885825"/>
              <a:gd name="T42" fmla="*/ 1114425 h 1114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5825" h="1114425">
                <a:moveTo>
                  <a:pt x="171450" y="0"/>
                </a:moveTo>
                <a:cubicBezTo>
                  <a:pt x="161925" y="28575"/>
                  <a:pt x="161691" y="62205"/>
                  <a:pt x="142875" y="85725"/>
                </a:cubicBezTo>
                <a:cubicBezTo>
                  <a:pt x="121421" y="112542"/>
                  <a:pt x="81434" y="118591"/>
                  <a:pt x="57150" y="142875"/>
                </a:cubicBezTo>
                <a:cubicBezTo>
                  <a:pt x="32866" y="167159"/>
                  <a:pt x="19050" y="200025"/>
                  <a:pt x="0" y="228600"/>
                </a:cubicBezTo>
                <a:cubicBezTo>
                  <a:pt x="9525" y="257175"/>
                  <a:pt x="15105" y="287384"/>
                  <a:pt x="28575" y="314325"/>
                </a:cubicBezTo>
                <a:cubicBezTo>
                  <a:pt x="43934" y="345042"/>
                  <a:pt x="73666" y="367894"/>
                  <a:pt x="85725" y="400050"/>
                </a:cubicBezTo>
                <a:cubicBezTo>
                  <a:pt x="102778" y="445526"/>
                  <a:pt x="102520" y="495807"/>
                  <a:pt x="114300" y="542925"/>
                </a:cubicBezTo>
                <a:cubicBezTo>
                  <a:pt x="121605" y="572146"/>
                  <a:pt x="121576" y="607351"/>
                  <a:pt x="142875" y="628650"/>
                </a:cubicBezTo>
                <a:cubicBezTo>
                  <a:pt x="191443" y="677218"/>
                  <a:pt x="257175" y="704850"/>
                  <a:pt x="314325" y="742950"/>
                </a:cubicBezTo>
                <a:cubicBezTo>
                  <a:pt x="432727" y="821885"/>
                  <a:pt x="366733" y="791771"/>
                  <a:pt x="514350" y="828675"/>
                </a:cubicBezTo>
                <a:cubicBezTo>
                  <a:pt x="742950" y="981075"/>
                  <a:pt x="466725" y="781050"/>
                  <a:pt x="657225" y="971550"/>
                </a:cubicBezTo>
                <a:cubicBezTo>
                  <a:pt x="765616" y="1079941"/>
                  <a:pt x="712471" y="987553"/>
                  <a:pt x="828675" y="1057275"/>
                </a:cubicBezTo>
                <a:cubicBezTo>
                  <a:pt x="851777" y="1071136"/>
                  <a:pt x="866775" y="1095375"/>
                  <a:pt x="885825" y="1114425"/>
                </a:cubicBezTo>
              </a:path>
            </a:pathLst>
          </a:custGeom>
          <a:noFill/>
          <a:ln w="25400" algn="ctr">
            <a:solidFill>
              <a:srgbClr val="000000"/>
            </a:solidFill>
            <a:round/>
            <a:headEnd/>
            <a:tailEnd/>
          </a:ln>
        </p:spPr>
        <p:txBody>
          <a:bodyPr/>
          <a:lstStyle/>
          <a:p>
            <a:pPr algn="ctr"/>
            <a:endParaRPr lang="en-AU">
              <a:cs typeface="ヒラギノ角ゴ Pro W3"/>
            </a:endParaRPr>
          </a:p>
        </p:txBody>
      </p:sp>
      <p:cxnSp>
        <p:nvCxnSpPr>
          <p:cNvPr id="18451" name="Straight Connector 32"/>
          <p:cNvCxnSpPr>
            <a:cxnSpLocks noChangeShapeType="1"/>
            <a:stCxn id="18450" idx="12"/>
          </p:cNvCxnSpPr>
          <p:nvPr/>
        </p:nvCxnSpPr>
        <p:spPr bwMode="auto">
          <a:xfrm flipH="1">
            <a:off x="6931025" y="4972050"/>
            <a:ext cx="869950" cy="261938"/>
          </a:xfrm>
          <a:prstGeom prst="line">
            <a:avLst/>
          </a:prstGeom>
          <a:noFill/>
          <a:ln w="25400" algn="ctr">
            <a:solidFill>
              <a:srgbClr val="000000"/>
            </a:solidFill>
            <a:round/>
            <a:headEnd/>
            <a:tailEnd/>
          </a:ln>
        </p:spPr>
      </p:cxnSp>
      <p:cxnSp>
        <p:nvCxnSpPr>
          <p:cNvPr id="18452" name="Straight Connector 34"/>
          <p:cNvCxnSpPr>
            <a:cxnSpLocks noChangeShapeType="1"/>
          </p:cNvCxnSpPr>
          <p:nvPr/>
        </p:nvCxnSpPr>
        <p:spPr bwMode="auto">
          <a:xfrm rot="5400000">
            <a:off x="6681788" y="5556250"/>
            <a:ext cx="642938" cy="1587"/>
          </a:xfrm>
          <a:prstGeom prst="line">
            <a:avLst/>
          </a:prstGeom>
          <a:noFill/>
          <a:ln w="25400" algn="ctr">
            <a:solidFill>
              <a:srgbClr val="000000"/>
            </a:solidFill>
            <a:round/>
            <a:headEnd/>
            <a:tailEnd/>
          </a:ln>
        </p:spPr>
      </p:cxnSp>
      <p:cxnSp>
        <p:nvCxnSpPr>
          <p:cNvPr id="18453" name="Straight Connector 42"/>
          <p:cNvCxnSpPr>
            <a:cxnSpLocks noChangeShapeType="1"/>
          </p:cNvCxnSpPr>
          <p:nvPr/>
        </p:nvCxnSpPr>
        <p:spPr bwMode="auto">
          <a:xfrm rot="10800000">
            <a:off x="5145088" y="6162675"/>
            <a:ext cx="71437" cy="1588"/>
          </a:xfrm>
          <a:prstGeom prst="line">
            <a:avLst/>
          </a:prstGeom>
          <a:noFill/>
          <a:ln w="25400" algn="ctr">
            <a:solidFill>
              <a:srgbClr val="000000"/>
            </a:solidFill>
            <a:round/>
            <a:headEnd/>
            <a:tailEnd/>
          </a:ln>
        </p:spPr>
      </p:cxnSp>
      <p:cxnSp>
        <p:nvCxnSpPr>
          <p:cNvPr id="18454" name="Straight Connector 44"/>
          <p:cNvCxnSpPr>
            <a:cxnSpLocks noChangeShapeType="1"/>
          </p:cNvCxnSpPr>
          <p:nvPr/>
        </p:nvCxnSpPr>
        <p:spPr bwMode="auto">
          <a:xfrm rot="10800000">
            <a:off x="2787650" y="5876925"/>
            <a:ext cx="4214813" cy="71438"/>
          </a:xfrm>
          <a:prstGeom prst="line">
            <a:avLst/>
          </a:prstGeom>
          <a:noFill/>
          <a:ln w="25400" algn="ctr">
            <a:solidFill>
              <a:srgbClr val="000000"/>
            </a:solidFill>
            <a:round/>
            <a:headEnd/>
            <a:tailEnd/>
          </a:ln>
        </p:spPr>
      </p:cxnSp>
      <p:cxnSp>
        <p:nvCxnSpPr>
          <p:cNvPr id="18455" name="Straight Connector 46"/>
          <p:cNvCxnSpPr>
            <a:cxnSpLocks noChangeShapeType="1"/>
          </p:cNvCxnSpPr>
          <p:nvPr/>
        </p:nvCxnSpPr>
        <p:spPr bwMode="auto">
          <a:xfrm rot="16200000" flipV="1">
            <a:off x="1787525" y="4948238"/>
            <a:ext cx="1928813" cy="71437"/>
          </a:xfrm>
          <a:prstGeom prst="line">
            <a:avLst/>
          </a:prstGeom>
          <a:noFill/>
          <a:ln w="25400" algn="ctr">
            <a:solidFill>
              <a:srgbClr val="000000"/>
            </a:solidFill>
            <a:round/>
            <a:headEnd/>
            <a:tailEnd/>
          </a:ln>
        </p:spPr>
      </p:cxnSp>
      <p:sp>
        <p:nvSpPr>
          <p:cNvPr id="18456" name="Freeform 47"/>
          <p:cNvSpPr>
            <a:spLocks noChangeArrowheads="1"/>
          </p:cNvSpPr>
          <p:nvPr/>
        </p:nvSpPr>
        <p:spPr bwMode="auto">
          <a:xfrm>
            <a:off x="1495425" y="3000375"/>
            <a:ext cx="1276350" cy="971550"/>
          </a:xfrm>
          <a:custGeom>
            <a:avLst/>
            <a:gdLst>
              <a:gd name="T0" fmla="*/ 1276060 w 1276060"/>
              <a:gd name="T1" fmla="*/ 971550 h 971550"/>
              <a:gd name="T2" fmla="*/ 1161760 w 1276060"/>
              <a:gd name="T3" fmla="*/ 942975 h 971550"/>
              <a:gd name="T4" fmla="*/ 990310 w 1276060"/>
              <a:gd name="T5" fmla="*/ 885825 h 971550"/>
              <a:gd name="T6" fmla="*/ 790285 w 1276060"/>
              <a:gd name="T7" fmla="*/ 828675 h 971550"/>
              <a:gd name="T8" fmla="*/ 704560 w 1276060"/>
              <a:gd name="T9" fmla="*/ 771525 h 971550"/>
              <a:gd name="T10" fmla="*/ 675985 w 1276060"/>
              <a:gd name="T11" fmla="*/ 685800 h 971550"/>
              <a:gd name="T12" fmla="*/ 590260 w 1276060"/>
              <a:gd name="T13" fmla="*/ 371475 h 971550"/>
              <a:gd name="T14" fmla="*/ 504535 w 1276060"/>
              <a:gd name="T15" fmla="*/ 342900 h 971550"/>
              <a:gd name="T16" fmla="*/ 218785 w 1276060"/>
              <a:gd name="T17" fmla="*/ 314325 h 971550"/>
              <a:gd name="T18" fmla="*/ 190210 w 1276060"/>
              <a:gd name="T19" fmla="*/ 228600 h 971550"/>
              <a:gd name="T20" fmla="*/ 18760 w 1276060"/>
              <a:gd name="T21" fmla="*/ 142875 h 971550"/>
              <a:gd name="T22" fmla="*/ 18760 w 1276060"/>
              <a:gd name="T23" fmla="*/ 0 h 9715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6060"/>
              <a:gd name="T37" fmla="*/ 0 h 971550"/>
              <a:gd name="T38" fmla="*/ 1276060 w 1276060"/>
              <a:gd name="T39" fmla="*/ 971550 h 9715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6060" h="971550">
                <a:moveTo>
                  <a:pt x="1276060" y="971550"/>
                </a:moveTo>
                <a:cubicBezTo>
                  <a:pt x="1237960" y="962025"/>
                  <a:pt x="1199376" y="954260"/>
                  <a:pt x="1161760" y="942975"/>
                </a:cubicBezTo>
                <a:cubicBezTo>
                  <a:pt x="1104059" y="925665"/>
                  <a:pt x="1048753" y="900436"/>
                  <a:pt x="990310" y="885825"/>
                </a:cubicBezTo>
                <a:cubicBezTo>
                  <a:pt x="953688" y="876670"/>
                  <a:pt x="831279" y="849172"/>
                  <a:pt x="790285" y="828675"/>
                </a:cubicBezTo>
                <a:cubicBezTo>
                  <a:pt x="759568" y="813316"/>
                  <a:pt x="733135" y="790575"/>
                  <a:pt x="704560" y="771525"/>
                </a:cubicBezTo>
                <a:cubicBezTo>
                  <a:pt x="695035" y="742950"/>
                  <a:pt x="681373" y="715435"/>
                  <a:pt x="675985" y="685800"/>
                </a:cubicBezTo>
                <a:cubicBezTo>
                  <a:pt x="658904" y="591854"/>
                  <a:pt x="682962" y="445636"/>
                  <a:pt x="590260" y="371475"/>
                </a:cubicBezTo>
                <a:cubicBezTo>
                  <a:pt x="566740" y="352659"/>
                  <a:pt x="534305" y="347480"/>
                  <a:pt x="504535" y="342900"/>
                </a:cubicBezTo>
                <a:cubicBezTo>
                  <a:pt x="409923" y="328344"/>
                  <a:pt x="314035" y="323850"/>
                  <a:pt x="218785" y="314325"/>
                </a:cubicBezTo>
                <a:cubicBezTo>
                  <a:pt x="209260" y="285750"/>
                  <a:pt x="211509" y="249899"/>
                  <a:pt x="190210" y="228600"/>
                </a:cubicBezTo>
                <a:cubicBezTo>
                  <a:pt x="134210" y="172600"/>
                  <a:pt x="58508" y="235620"/>
                  <a:pt x="18760" y="142875"/>
                </a:cubicBezTo>
                <a:cubicBezTo>
                  <a:pt x="0" y="99101"/>
                  <a:pt x="18760" y="47625"/>
                  <a:pt x="18760" y="0"/>
                </a:cubicBezTo>
              </a:path>
            </a:pathLst>
          </a:custGeom>
          <a:blipFill dpi="0" rotWithShape="0">
            <a:blip r:embed="rId6"/>
            <a:srcRect/>
            <a:tile tx="0" ty="0" sx="100000" sy="100000" flip="none" algn="tl"/>
          </a:blipFill>
          <a:ln w="25400" algn="ctr">
            <a:solidFill>
              <a:srgbClr val="000000"/>
            </a:solidFill>
            <a:round/>
            <a:headEnd/>
            <a:tailEnd/>
          </a:ln>
        </p:spPr>
        <p:txBody>
          <a:bodyPr/>
          <a:lstStyle/>
          <a:p>
            <a:pPr algn="ctr"/>
            <a:endParaRPr lang="en-AU">
              <a:cs typeface="ヒラギノ角ゴ Pro W3"/>
            </a:endParaRPr>
          </a:p>
        </p:txBody>
      </p:sp>
      <p:sp>
        <p:nvSpPr>
          <p:cNvPr id="18457" name="Freeform 49"/>
          <p:cNvSpPr>
            <a:spLocks noChangeArrowheads="1"/>
          </p:cNvSpPr>
          <p:nvPr/>
        </p:nvSpPr>
        <p:spPr bwMode="auto">
          <a:xfrm>
            <a:off x="1573213" y="1162050"/>
            <a:ext cx="6440487" cy="4872038"/>
          </a:xfrm>
          <a:custGeom>
            <a:avLst/>
            <a:gdLst>
              <a:gd name="T0" fmla="*/ 0 w 6440677"/>
              <a:gd name="T1" fmla="*/ 0 h 4872424"/>
              <a:gd name="T2" fmla="*/ 6440677 w 6440677"/>
              <a:gd name="T3" fmla="*/ 4872424 h 4872424"/>
            </a:gdLst>
            <a:ahLst/>
            <a:cxnLst/>
            <a:rect l="T0" t="T1" r="T2" b="T3"/>
            <a:pathLst>
              <a:path w="6440677" h="4872424">
                <a:moveTo>
                  <a:pt x="4773645" y="0"/>
                </a:moveTo>
                <a:cubicBezTo>
                  <a:pt x="4783170" y="123825"/>
                  <a:pt x="4798013" y="247355"/>
                  <a:pt x="4802220" y="371475"/>
                </a:cubicBezTo>
                <a:cubicBezTo>
                  <a:pt x="4817068" y="809477"/>
                  <a:pt x="4793631" y="1249250"/>
                  <a:pt x="4830795" y="1685925"/>
                </a:cubicBezTo>
                <a:cubicBezTo>
                  <a:pt x="4833349" y="1715937"/>
                  <a:pt x="4889579" y="1701030"/>
                  <a:pt x="4916520" y="1714500"/>
                </a:cubicBezTo>
                <a:cubicBezTo>
                  <a:pt x="4947237" y="1729859"/>
                  <a:pt x="4973670" y="1752600"/>
                  <a:pt x="5002245" y="1771650"/>
                </a:cubicBezTo>
                <a:cubicBezTo>
                  <a:pt x="5021295" y="1800225"/>
                  <a:pt x="5035111" y="1833091"/>
                  <a:pt x="5059395" y="1857375"/>
                </a:cubicBezTo>
                <a:cubicBezTo>
                  <a:pt x="5114788" y="1912768"/>
                  <a:pt x="5161123" y="1919859"/>
                  <a:pt x="5230845" y="1943100"/>
                </a:cubicBezTo>
                <a:cubicBezTo>
                  <a:pt x="5249895" y="1971675"/>
                  <a:pt x="5263711" y="2004541"/>
                  <a:pt x="5287995" y="2028825"/>
                </a:cubicBezTo>
                <a:cubicBezTo>
                  <a:pt x="5312279" y="2053109"/>
                  <a:pt x="5345774" y="2066014"/>
                  <a:pt x="5373720" y="2085975"/>
                </a:cubicBezTo>
                <a:cubicBezTo>
                  <a:pt x="5412474" y="2113656"/>
                  <a:pt x="5454344" y="2138024"/>
                  <a:pt x="5488020" y="2171700"/>
                </a:cubicBezTo>
                <a:cubicBezTo>
                  <a:pt x="5512304" y="2195984"/>
                  <a:pt x="5402295" y="2148893"/>
                  <a:pt x="5402295" y="2114550"/>
                </a:cubicBezTo>
                <a:cubicBezTo>
                  <a:pt x="5402295" y="2084429"/>
                  <a:pt x="5461079" y="2129655"/>
                  <a:pt x="5488020" y="2143125"/>
                </a:cubicBezTo>
                <a:cubicBezTo>
                  <a:pt x="5518737" y="2158484"/>
                  <a:pt x="5545170" y="2181225"/>
                  <a:pt x="5573745" y="2200275"/>
                </a:cubicBezTo>
                <a:cubicBezTo>
                  <a:pt x="5617850" y="2464908"/>
                  <a:pt x="5631163" y="2465275"/>
                  <a:pt x="5573745" y="2828925"/>
                </a:cubicBezTo>
                <a:cubicBezTo>
                  <a:pt x="5568389" y="2862848"/>
                  <a:pt x="5535645" y="2886075"/>
                  <a:pt x="5516595" y="2914650"/>
                </a:cubicBezTo>
                <a:cubicBezTo>
                  <a:pt x="5536856" y="3076740"/>
                  <a:pt x="5533288" y="3122693"/>
                  <a:pt x="5573745" y="3257550"/>
                </a:cubicBezTo>
                <a:cubicBezTo>
                  <a:pt x="5591055" y="3315251"/>
                  <a:pt x="5573745" y="3409950"/>
                  <a:pt x="5630895" y="3429000"/>
                </a:cubicBezTo>
                <a:lnTo>
                  <a:pt x="5716620" y="3457575"/>
                </a:lnTo>
                <a:cubicBezTo>
                  <a:pt x="5735670" y="3486150"/>
                  <a:pt x="5749486" y="3519016"/>
                  <a:pt x="5773770" y="3543300"/>
                </a:cubicBezTo>
                <a:cubicBezTo>
                  <a:pt x="5855662" y="3625192"/>
                  <a:pt x="5852257" y="3582544"/>
                  <a:pt x="5945220" y="3629025"/>
                </a:cubicBezTo>
                <a:cubicBezTo>
                  <a:pt x="5975937" y="3644384"/>
                  <a:pt x="6000228" y="3670816"/>
                  <a:pt x="6030945" y="3686175"/>
                </a:cubicBezTo>
                <a:cubicBezTo>
                  <a:pt x="6057886" y="3699645"/>
                  <a:pt x="6090340" y="3700122"/>
                  <a:pt x="6116670" y="3714750"/>
                </a:cubicBezTo>
                <a:cubicBezTo>
                  <a:pt x="6176712" y="3748107"/>
                  <a:pt x="6288120" y="3829050"/>
                  <a:pt x="6288120" y="3829050"/>
                </a:cubicBezTo>
                <a:cubicBezTo>
                  <a:pt x="5975481" y="3933263"/>
                  <a:pt x="6440677" y="3758705"/>
                  <a:pt x="6145245" y="3943350"/>
                </a:cubicBezTo>
                <a:cubicBezTo>
                  <a:pt x="6094160" y="3975278"/>
                  <a:pt x="6030945" y="3981450"/>
                  <a:pt x="5973795" y="4000500"/>
                </a:cubicBezTo>
                <a:lnTo>
                  <a:pt x="5888070" y="4029075"/>
                </a:lnTo>
                <a:cubicBezTo>
                  <a:pt x="5859495" y="4038600"/>
                  <a:pt x="5832056" y="4052698"/>
                  <a:pt x="5802345" y="4057650"/>
                </a:cubicBezTo>
                <a:cubicBezTo>
                  <a:pt x="5592157" y="4092681"/>
                  <a:pt x="5687103" y="4072173"/>
                  <a:pt x="5516595" y="4114800"/>
                </a:cubicBezTo>
                <a:cubicBezTo>
                  <a:pt x="5535645" y="4171950"/>
                  <a:pt x="5580398" y="4226377"/>
                  <a:pt x="5573745" y="4286250"/>
                </a:cubicBezTo>
                <a:cubicBezTo>
                  <a:pt x="5536690" y="4619748"/>
                  <a:pt x="5555868" y="4457839"/>
                  <a:pt x="5516595" y="4772025"/>
                </a:cubicBezTo>
                <a:cubicBezTo>
                  <a:pt x="5488020" y="4762500"/>
                  <a:pt x="5460581" y="4738498"/>
                  <a:pt x="5430870" y="4743450"/>
                </a:cubicBezTo>
                <a:cubicBezTo>
                  <a:pt x="5396994" y="4749096"/>
                  <a:pt x="5377301" y="4788541"/>
                  <a:pt x="5345145" y="4800600"/>
                </a:cubicBezTo>
                <a:cubicBezTo>
                  <a:pt x="5299669" y="4817653"/>
                  <a:pt x="5249895" y="4819650"/>
                  <a:pt x="5202270" y="4829175"/>
                </a:cubicBezTo>
                <a:cubicBezTo>
                  <a:pt x="5126070" y="4819650"/>
                  <a:pt x="5050463" y="4800600"/>
                  <a:pt x="4973670" y="4800600"/>
                </a:cubicBezTo>
                <a:cubicBezTo>
                  <a:pt x="4419735" y="4800600"/>
                  <a:pt x="5047813" y="4872424"/>
                  <a:pt x="4545045" y="4800600"/>
                </a:cubicBezTo>
                <a:cubicBezTo>
                  <a:pt x="4288535" y="4715097"/>
                  <a:pt x="4580420" y="4800600"/>
                  <a:pt x="3973545" y="4800600"/>
                </a:cubicBezTo>
                <a:cubicBezTo>
                  <a:pt x="3392442" y="4800600"/>
                  <a:pt x="2811495" y="4781550"/>
                  <a:pt x="2230470" y="4772025"/>
                </a:cubicBezTo>
                <a:lnTo>
                  <a:pt x="1658970" y="4743450"/>
                </a:lnTo>
                <a:cubicBezTo>
                  <a:pt x="1544497" y="4736295"/>
                  <a:pt x="1426353" y="4746384"/>
                  <a:pt x="1316070" y="4714875"/>
                </a:cubicBezTo>
                <a:cubicBezTo>
                  <a:pt x="1283049" y="4705440"/>
                  <a:pt x="1277970" y="4657725"/>
                  <a:pt x="1258920" y="4629150"/>
                </a:cubicBezTo>
                <a:cubicBezTo>
                  <a:pt x="1268445" y="4248150"/>
                  <a:pt x="1287495" y="3867269"/>
                  <a:pt x="1287495" y="3486150"/>
                </a:cubicBezTo>
                <a:cubicBezTo>
                  <a:pt x="1287495" y="3295412"/>
                  <a:pt x="1274130" y="3104781"/>
                  <a:pt x="1258920" y="2914650"/>
                </a:cubicBezTo>
                <a:cubicBezTo>
                  <a:pt x="1255047" y="2866237"/>
                  <a:pt x="1230345" y="2820343"/>
                  <a:pt x="1230345" y="2771775"/>
                </a:cubicBezTo>
                <a:cubicBezTo>
                  <a:pt x="1230345" y="2741654"/>
                  <a:pt x="1280219" y="2836201"/>
                  <a:pt x="1258920" y="2857500"/>
                </a:cubicBezTo>
                <a:cubicBezTo>
                  <a:pt x="1237621" y="2878799"/>
                  <a:pt x="1201770" y="2838450"/>
                  <a:pt x="1173195" y="2828925"/>
                </a:cubicBezTo>
                <a:cubicBezTo>
                  <a:pt x="1163670" y="2800350"/>
                  <a:pt x="1171561" y="2729730"/>
                  <a:pt x="1144620" y="2743200"/>
                </a:cubicBezTo>
                <a:cubicBezTo>
                  <a:pt x="1109494" y="2760763"/>
                  <a:pt x="1153807" y="2846711"/>
                  <a:pt x="1116045" y="2857500"/>
                </a:cubicBezTo>
                <a:cubicBezTo>
                  <a:pt x="1044634" y="2877903"/>
                  <a:pt x="919114" y="2783363"/>
                  <a:pt x="858870" y="2743200"/>
                </a:cubicBezTo>
                <a:cubicBezTo>
                  <a:pt x="782670" y="2514600"/>
                  <a:pt x="896970" y="2781300"/>
                  <a:pt x="744570" y="2628900"/>
                </a:cubicBezTo>
                <a:cubicBezTo>
                  <a:pt x="723271" y="2607601"/>
                  <a:pt x="723300" y="2572396"/>
                  <a:pt x="715995" y="2543175"/>
                </a:cubicBezTo>
                <a:cubicBezTo>
                  <a:pt x="714054" y="2535413"/>
                  <a:pt x="682597" y="2344265"/>
                  <a:pt x="658845" y="2314575"/>
                </a:cubicBezTo>
                <a:cubicBezTo>
                  <a:pt x="609445" y="2252826"/>
                  <a:pt x="454058" y="2217738"/>
                  <a:pt x="401670" y="2200275"/>
                </a:cubicBezTo>
                <a:lnTo>
                  <a:pt x="315945" y="2171700"/>
                </a:lnTo>
                <a:cubicBezTo>
                  <a:pt x="152161" y="1926024"/>
                  <a:pt x="370246" y="2215141"/>
                  <a:pt x="173070" y="2057400"/>
                </a:cubicBezTo>
                <a:cubicBezTo>
                  <a:pt x="146253" y="2035946"/>
                  <a:pt x="131279" y="2002392"/>
                  <a:pt x="115920" y="1971675"/>
                </a:cubicBezTo>
                <a:cubicBezTo>
                  <a:pt x="83261" y="1906356"/>
                  <a:pt x="75073" y="1808286"/>
                  <a:pt x="58770" y="1743075"/>
                </a:cubicBezTo>
                <a:cubicBezTo>
                  <a:pt x="51465" y="1713854"/>
                  <a:pt x="39720" y="1685925"/>
                  <a:pt x="30195" y="1657350"/>
                </a:cubicBezTo>
                <a:cubicBezTo>
                  <a:pt x="39720" y="1562100"/>
                  <a:pt x="0" y="1447161"/>
                  <a:pt x="58770" y="1371600"/>
                </a:cubicBezTo>
                <a:cubicBezTo>
                  <a:pt x="94341" y="1325866"/>
                  <a:pt x="172282" y="1400175"/>
                  <a:pt x="230220" y="1400175"/>
                </a:cubicBezTo>
                <a:cubicBezTo>
                  <a:pt x="266100" y="1400175"/>
                  <a:pt x="389820" y="1356500"/>
                  <a:pt x="430245" y="1343025"/>
                </a:cubicBezTo>
                <a:cubicBezTo>
                  <a:pt x="569205" y="1389345"/>
                  <a:pt x="605424" y="1414405"/>
                  <a:pt x="801720" y="1343025"/>
                </a:cubicBezTo>
                <a:cubicBezTo>
                  <a:pt x="830027" y="1332731"/>
                  <a:pt x="820770" y="1285875"/>
                  <a:pt x="830295" y="1257300"/>
                </a:cubicBezTo>
                <a:cubicBezTo>
                  <a:pt x="839820" y="1047750"/>
                  <a:pt x="822928" y="835314"/>
                  <a:pt x="858870" y="628650"/>
                </a:cubicBezTo>
                <a:cubicBezTo>
                  <a:pt x="864031" y="598975"/>
                  <a:pt x="914474" y="600075"/>
                  <a:pt x="944595" y="600075"/>
                </a:cubicBezTo>
                <a:cubicBezTo>
                  <a:pt x="983868" y="600075"/>
                  <a:pt x="1021133" y="617861"/>
                  <a:pt x="1058895" y="628650"/>
                </a:cubicBezTo>
                <a:cubicBezTo>
                  <a:pt x="1289781" y="694617"/>
                  <a:pt x="956213" y="640097"/>
                  <a:pt x="1458945" y="685800"/>
                </a:cubicBezTo>
                <a:cubicBezTo>
                  <a:pt x="1506570" y="676275"/>
                  <a:pt x="1561409" y="684166"/>
                  <a:pt x="1601820" y="657225"/>
                </a:cubicBezTo>
                <a:cubicBezTo>
                  <a:pt x="1626882" y="640517"/>
                  <a:pt x="1628724" y="601574"/>
                  <a:pt x="1630395" y="571500"/>
                </a:cubicBezTo>
                <a:cubicBezTo>
                  <a:pt x="1638320" y="428845"/>
                  <a:pt x="1630395" y="285750"/>
                  <a:pt x="1630395" y="142875"/>
                </a:cubicBezTo>
              </a:path>
            </a:pathLst>
          </a:custGeom>
          <a:solidFill>
            <a:srgbClr val="FFC000">
              <a:alpha val="67058"/>
            </a:srgbClr>
          </a:solidFill>
          <a:ln w="25400" algn="ctr">
            <a:noFill/>
            <a:round/>
            <a:headEnd/>
            <a:tailEnd/>
          </a:ln>
        </p:spPr>
        <p:txBody>
          <a:bodyPr/>
          <a:lstStyle/>
          <a:p>
            <a:pPr algn="ctr"/>
            <a:endParaRPr lang="en-AU">
              <a:cs typeface="ヒラギノ角ゴ Pro W3"/>
            </a:endParaRPr>
          </a:p>
        </p:txBody>
      </p:sp>
      <p:sp>
        <p:nvSpPr>
          <p:cNvPr id="18458" name="Freeform 53"/>
          <p:cNvSpPr>
            <a:spLocks noChangeArrowheads="1"/>
          </p:cNvSpPr>
          <p:nvPr/>
        </p:nvSpPr>
        <p:spPr bwMode="auto">
          <a:xfrm>
            <a:off x="2695575" y="3228975"/>
            <a:ext cx="138113" cy="457200"/>
          </a:xfrm>
          <a:custGeom>
            <a:avLst/>
            <a:gdLst>
              <a:gd name="T0" fmla="*/ 76200 w 138634"/>
              <a:gd name="T1" fmla="*/ 457200 h 457200"/>
              <a:gd name="T2" fmla="*/ 19050 w 138634"/>
              <a:gd name="T3" fmla="*/ 285750 h 457200"/>
              <a:gd name="T4" fmla="*/ 76200 w 138634"/>
              <a:gd name="T5" fmla="*/ 114300 h 457200"/>
              <a:gd name="T6" fmla="*/ 133350 w 138634"/>
              <a:gd name="T7" fmla="*/ 0 h 457200"/>
              <a:gd name="T8" fmla="*/ 0 60000 65536"/>
              <a:gd name="T9" fmla="*/ 0 60000 65536"/>
              <a:gd name="T10" fmla="*/ 0 60000 65536"/>
              <a:gd name="T11" fmla="*/ 0 60000 65536"/>
              <a:gd name="T12" fmla="*/ 0 w 138634"/>
              <a:gd name="T13" fmla="*/ 0 h 457200"/>
              <a:gd name="T14" fmla="*/ 138634 w 138634"/>
              <a:gd name="T15" fmla="*/ 457200 h 457200"/>
            </a:gdLst>
            <a:ahLst/>
            <a:cxnLst>
              <a:cxn ang="T8">
                <a:pos x="T0" y="T1"/>
              </a:cxn>
              <a:cxn ang="T9">
                <a:pos x="T2" y="T3"/>
              </a:cxn>
              <a:cxn ang="T10">
                <a:pos x="T4" y="T5"/>
              </a:cxn>
              <a:cxn ang="T11">
                <a:pos x="T6" y="T7"/>
              </a:cxn>
            </a:cxnLst>
            <a:rect l="T12" t="T13" r="T14" b="T15"/>
            <a:pathLst>
              <a:path w="138634" h="457200">
                <a:moveTo>
                  <a:pt x="76200" y="457200"/>
                </a:moveTo>
                <a:cubicBezTo>
                  <a:pt x="57150" y="400050"/>
                  <a:pt x="0" y="342900"/>
                  <a:pt x="19050" y="285750"/>
                </a:cubicBezTo>
                <a:cubicBezTo>
                  <a:pt x="38100" y="228600"/>
                  <a:pt x="42784" y="164424"/>
                  <a:pt x="76200" y="114300"/>
                </a:cubicBezTo>
                <a:cubicBezTo>
                  <a:pt x="138634" y="20650"/>
                  <a:pt x="133350" y="62918"/>
                  <a:pt x="133350" y="0"/>
                </a:cubicBezTo>
              </a:path>
            </a:pathLst>
          </a:custGeom>
          <a:noFill/>
          <a:ln w="57150" algn="ctr">
            <a:solidFill>
              <a:srgbClr val="FF0000"/>
            </a:solidFill>
            <a:round/>
            <a:headEnd/>
            <a:tailEnd/>
          </a:ln>
        </p:spPr>
        <p:txBody>
          <a:bodyPr/>
          <a:lstStyle/>
          <a:p>
            <a:pPr algn="ctr"/>
            <a:endParaRPr lang="en-AU">
              <a:cs typeface="ヒラギノ角ゴ Pro W3"/>
            </a:endParaRPr>
          </a:p>
        </p:txBody>
      </p:sp>
      <p:sp>
        <p:nvSpPr>
          <p:cNvPr id="18459" name="Freeform 54"/>
          <p:cNvSpPr>
            <a:spLocks noChangeArrowheads="1"/>
          </p:cNvSpPr>
          <p:nvPr/>
        </p:nvSpPr>
        <p:spPr bwMode="auto">
          <a:xfrm>
            <a:off x="3286125" y="3916363"/>
            <a:ext cx="2668588" cy="619125"/>
          </a:xfrm>
          <a:custGeom>
            <a:avLst/>
            <a:gdLst>
              <a:gd name="T0" fmla="*/ 0 w 2668299"/>
              <a:gd name="T1" fmla="*/ 540877 h 619326"/>
              <a:gd name="T2" fmla="*/ 371475 w 2668299"/>
              <a:gd name="T3" fmla="*/ 569452 h 619326"/>
              <a:gd name="T4" fmla="*/ 457200 w 2668299"/>
              <a:gd name="T5" fmla="*/ 540877 h 619326"/>
              <a:gd name="T6" fmla="*/ 828675 w 2668299"/>
              <a:gd name="T7" fmla="*/ 512302 h 619326"/>
              <a:gd name="T8" fmla="*/ 1000125 w 2668299"/>
              <a:gd name="T9" fmla="*/ 398002 h 619326"/>
              <a:gd name="T10" fmla="*/ 1543051 w 2668299"/>
              <a:gd name="T11" fmla="*/ 340852 h 619326"/>
              <a:gd name="T12" fmla="*/ 1685926 w 2668299"/>
              <a:gd name="T13" fmla="*/ 197977 h 619326"/>
              <a:gd name="T14" fmla="*/ 1857376 w 2668299"/>
              <a:gd name="T15" fmla="*/ 140827 h 619326"/>
              <a:gd name="T16" fmla="*/ 1943101 w 2668299"/>
              <a:gd name="T17" fmla="*/ 83677 h 619326"/>
              <a:gd name="T18" fmla="*/ 2628901 w 2668299"/>
              <a:gd name="T19" fmla="*/ 26527 h 619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68299"/>
              <a:gd name="T31" fmla="*/ 0 h 619326"/>
              <a:gd name="T32" fmla="*/ 2668299 w 2668299"/>
              <a:gd name="T33" fmla="*/ 619326 h 619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68299" h="619326">
                <a:moveTo>
                  <a:pt x="0" y="540877"/>
                </a:moveTo>
                <a:cubicBezTo>
                  <a:pt x="235346" y="619326"/>
                  <a:pt x="111814" y="606546"/>
                  <a:pt x="371475" y="569452"/>
                </a:cubicBezTo>
                <a:cubicBezTo>
                  <a:pt x="400050" y="559927"/>
                  <a:pt x="427312" y="544613"/>
                  <a:pt x="457200" y="540877"/>
                </a:cubicBezTo>
                <a:cubicBezTo>
                  <a:pt x="580432" y="525473"/>
                  <a:pt x="708573" y="543908"/>
                  <a:pt x="828675" y="512302"/>
                </a:cubicBezTo>
                <a:cubicBezTo>
                  <a:pt x="895099" y="494822"/>
                  <a:pt x="932374" y="409294"/>
                  <a:pt x="1000125" y="398002"/>
                </a:cubicBezTo>
                <a:cubicBezTo>
                  <a:pt x="1294076" y="349010"/>
                  <a:pt x="1113807" y="373871"/>
                  <a:pt x="1543050" y="340852"/>
                </a:cubicBezTo>
                <a:cubicBezTo>
                  <a:pt x="1595187" y="262647"/>
                  <a:pt x="1595688" y="238082"/>
                  <a:pt x="1685925" y="197977"/>
                </a:cubicBezTo>
                <a:cubicBezTo>
                  <a:pt x="1740974" y="173511"/>
                  <a:pt x="1807251" y="174243"/>
                  <a:pt x="1857375" y="140827"/>
                </a:cubicBezTo>
                <a:cubicBezTo>
                  <a:pt x="1885950" y="121777"/>
                  <a:pt x="1908983" y="87614"/>
                  <a:pt x="1943100" y="83677"/>
                </a:cubicBezTo>
                <a:cubicBezTo>
                  <a:pt x="2668299" y="0"/>
                  <a:pt x="2441920" y="213507"/>
                  <a:pt x="2628900" y="26527"/>
                </a:cubicBezTo>
              </a:path>
            </a:pathLst>
          </a:custGeom>
          <a:noFill/>
          <a:ln w="57150" algn="ctr">
            <a:solidFill>
              <a:srgbClr val="FF0000"/>
            </a:solidFill>
            <a:round/>
            <a:headEnd/>
            <a:tailEnd/>
          </a:ln>
        </p:spPr>
        <p:txBody>
          <a:bodyPr/>
          <a:lstStyle/>
          <a:p>
            <a:pPr algn="ctr"/>
            <a:endParaRPr lang="en-AU">
              <a:cs typeface="ヒラギノ角ゴ Pro W3"/>
            </a:endParaRPr>
          </a:p>
        </p:txBody>
      </p:sp>
      <p:sp>
        <p:nvSpPr>
          <p:cNvPr id="18460" name="Freeform 55"/>
          <p:cNvSpPr>
            <a:spLocks noChangeArrowheads="1"/>
          </p:cNvSpPr>
          <p:nvPr/>
        </p:nvSpPr>
        <p:spPr bwMode="auto">
          <a:xfrm>
            <a:off x="4591050" y="4286250"/>
            <a:ext cx="269875" cy="800100"/>
          </a:xfrm>
          <a:custGeom>
            <a:avLst/>
            <a:gdLst>
              <a:gd name="T0" fmla="*/ 123857 w 270058"/>
              <a:gd name="T1" fmla="*/ 0 h 800100"/>
              <a:gd name="T2" fmla="*/ 152432 w 270058"/>
              <a:gd name="T3" fmla="*/ 428625 h 800100"/>
              <a:gd name="T4" fmla="*/ 238157 w 270058"/>
              <a:gd name="T5" fmla="*/ 485775 h 800100"/>
              <a:gd name="T6" fmla="*/ 266732 w 270058"/>
              <a:gd name="T7" fmla="*/ 571500 h 800100"/>
              <a:gd name="T8" fmla="*/ 209582 w 270058"/>
              <a:gd name="T9" fmla="*/ 742950 h 800100"/>
              <a:gd name="T10" fmla="*/ 209582 w 270058"/>
              <a:gd name="T11" fmla="*/ 800100 h 800100"/>
              <a:gd name="T12" fmla="*/ 0 60000 65536"/>
              <a:gd name="T13" fmla="*/ 0 60000 65536"/>
              <a:gd name="T14" fmla="*/ 0 60000 65536"/>
              <a:gd name="T15" fmla="*/ 0 60000 65536"/>
              <a:gd name="T16" fmla="*/ 0 60000 65536"/>
              <a:gd name="T17" fmla="*/ 0 60000 65536"/>
              <a:gd name="T18" fmla="*/ 0 w 270058"/>
              <a:gd name="T19" fmla="*/ 0 h 800100"/>
              <a:gd name="T20" fmla="*/ 270058 w 270058"/>
              <a:gd name="T21" fmla="*/ 800100 h 800100"/>
            </a:gdLst>
            <a:ahLst/>
            <a:cxnLst>
              <a:cxn ang="T12">
                <a:pos x="T0" y="T1"/>
              </a:cxn>
              <a:cxn ang="T13">
                <a:pos x="T2" y="T3"/>
              </a:cxn>
              <a:cxn ang="T14">
                <a:pos x="T4" y="T5"/>
              </a:cxn>
              <a:cxn ang="T15">
                <a:pos x="T6" y="T7"/>
              </a:cxn>
              <a:cxn ang="T16">
                <a:pos x="T8" y="T9"/>
              </a:cxn>
              <a:cxn ang="T17">
                <a:pos x="T10" y="T11"/>
              </a:cxn>
            </a:cxnLst>
            <a:rect l="T18" t="T19" r="T20" b="T21"/>
            <a:pathLst>
              <a:path w="270058" h="800100">
                <a:moveTo>
                  <a:pt x="123857" y="0"/>
                </a:moveTo>
                <a:cubicBezTo>
                  <a:pt x="82119" y="125215"/>
                  <a:pt x="0" y="327004"/>
                  <a:pt x="152432" y="428625"/>
                </a:cubicBezTo>
                <a:lnTo>
                  <a:pt x="238157" y="485775"/>
                </a:lnTo>
                <a:cubicBezTo>
                  <a:pt x="247682" y="514350"/>
                  <a:pt x="270058" y="541564"/>
                  <a:pt x="266732" y="571500"/>
                </a:cubicBezTo>
                <a:cubicBezTo>
                  <a:pt x="260079" y="631373"/>
                  <a:pt x="209582" y="682709"/>
                  <a:pt x="209582" y="742950"/>
                </a:cubicBezTo>
                <a:lnTo>
                  <a:pt x="209582" y="800100"/>
                </a:lnTo>
              </a:path>
            </a:pathLst>
          </a:custGeom>
          <a:noFill/>
          <a:ln w="57150" algn="ctr">
            <a:solidFill>
              <a:srgbClr val="FF0000"/>
            </a:solidFill>
            <a:round/>
            <a:headEnd/>
            <a:tailEnd/>
          </a:ln>
        </p:spPr>
        <p:txBody>
          <a:bodyPr/>
          <a:lstStyle/>
          <a:p>
            <a:pPr algn="ctr"/>
            <a:endParaRPr lang="en-AU">
              <a:cs typeface="ヒラギノ角ゴ Pro W3"/>
            </a:endParaRPr>
          </a:p>
        </p:txBody>
      </p:sp>
      <p:sp>
        <p:nvSpPr>
          <p:cNvPr id="18461" name="Freeform 60"/>
          <p:cNvSpPr>
            <a:spLocks noChangeArrowheads="1"/>
          </p:cNvSpPr>
          <p:nvPr/>
        </p:nvSpPr>
        <p:spPr bwMode="auto">
          <a:xfrm>
            <a:off x="1157288" y="1714500"/>
            <a:ext cx="2668587" cy="5000625"/>
          </a:xfrm>
          <a:custGeom>
            <a:avLst/>
            <a:gdLst>
              <a:gd name="T0" fmla="*/ 2614186 w 2668658"/>
              <a:gd name="T1" fmla="*/ 5000625 h 5000625"/>
              <a:gd name="T2" fmla="*/ 2614186 w 2668658"/>
              <a:gd name="T3" fmla="*/ 4200525 h 5000625"/>
              <a:gd name="T4" fmla="*/ 2557036 w 2668658"/>
              <a:gd name="T5" fmla="*/ 4114800 h 5000625"/>
              <a:gd name="T6" fmla="*/ 2528460 w 2668658"/>
              <a:gd name="T7" fmla="*/ 4029074 h 5000625"/>
              <a:gd name="T8" fmla="*/ 2357010 w 2668658"/>
              <a:gd name="T9" fmla="*/ 3914774 h 5000625"/>
              <a:gd name="T10" fmla="*/ 2328436 w 2668658"/>
              <a:gd name="T11" fmla="*/ 3829050 h 5000625"/>
              <a:gd name="T12" fmla="*/ 2271286 w 2668658"/>
              <a:gd name="T13" fmla="*/ 3571874 h 5000625"/>
              <a:gd name="T14" fmla="*/ 2242710 w 2668658"/>
              <a:gd name="T15" fmla="*/ 3400424 h 5000625"/>
              <a:gd name="T16" fmla="*/ 2156986 w 2668658"/>
              <a:gd name="T17" fmla="*/ 3228974 h 5000625"/>
              <a:gd name="T18" fmla="*/ 2099836 w 2668658"/>
              <a:gd name="T19" fmla="*/ 2971800 h 5000625"/>
              <a:gd name="T20" fmla="*/ 2042686 w 2668658"/>
              <a:gd name="T21" fmla="*/ 2628900 h 5000625"/>
              <a:gd name="T22" fmla="*/ 1928386 w 2668658"/>
              <a:gd name="T23" fmla="*/ 2457451 h 5000625"/>
              <a:gd name="T24" fmla="*/ 1756936 w 2668658"/>
              <a:gd name="T25" fmla="*/ 2371725 h 5000625"/>
              <a:gd name="T26" fmla="*/ 1585486 w 2668658"/>
              <a:gd name="T27" fmla="*/ 2257425 h 5000625"/>
              <a:gd name="T28" fmla="*/ 1499761 w 2668658"/>
              <a:gd name="T29" fmla="*/ 2228851 h 5000625"/>
              <a:gd name="T30" fmla="*/ 1414036 w 2668658"/>
              <a:gd name="T31" fmla="*/ 2171701 h 5000625"/>
              <a:gd name="T32" fmla="*/ 1156861 w 2668658"/>
              <a:gd name="T33" fmla="*/ 2085975 h 5000625"/>
              <a:gd name="T34" fmla="*/ 1071136 w 2668658"/>
              <a:gd name="T35" fmla="*/ 2057400 h 5000625"/>
              <a:gd name="T36" fmla="*/ 1042561 w 2668658"/>
              <a:gd name="T37" fmla="*/ 1885950 h 5000625"/>
              <a:gd name="T38" fmla="*/ 1013986 w 2668658"/>
              <a:gd name="T39" fmla="*/ 1800225 h 5000625"/>
              <a:gd name="T40" fmla="*/ 928261 w 2668658"/>
              <a:gd name="T41" fmla="*/ 1828800 h 5000625"/>
              <a:gd name="T42" fmla="*/ 671086 w 2668658"/>
              <a:gd name="T43" fmla="*/ 1743075 h 5000625"/>
              <a:gd name="T44" fmla="*/ 585361 w 2668658"/>
              <a:gd name="T45" fmla="*/ 1714500 h 5000625"/>
              <a:gd name="T46" fmla="*/ 385336 w 2668658"/>
              <a:gd name="T47" fmla="*/ 1485900 h 5000625"/>
              <a:gd name="T48" fmla="*/ 271036 w 2668658"/>
              <a:gd name="T49" fmla="*/ 1228725 h 5000625"/>
              <a:gd name="T50" fmla="*/ 242461 w 2668658"/>
              <a:gd name="T51" fmla="*/ 971550 h 5000625"/>
              <a:gd name="T52" fmla="*/ 185311 w 2668658"/>
              <a:gd name="T53" fmla="*/ 771525 h 5000625"/>
              <a:gd name="T54" fmla="*/ 99586 w 2668658"/>
              <a:gd name="T55" fmla="*/ 371475 h 5000625"/>
              <a:gd name="T56" fmla="*/ 42436 w 2668658"/>
              <a:gd name="T57" fmla="*/ 285750 h 5000625"/>
              <a:gd name="T58" fmla="*/ 13861 w 2668658"/>
              <a:gd name="T59" fmla="*/ 0 h 50006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68658"/>
              <a:gd name="T91" fmla="*/ 0 h 5000625"/>
              <a:gd name="T92" fmla="*/ 2668658 w 2668658"/>
              <a:gd name="T93" fmla="*/ 5000625 h 50006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68658" h="5000625">
                <a:moveTo>
                  <a:pt x="2614186" y="5000625"/>
                </a:moveTo>
                <a:cubicBezTo>
                  <a:pt x="2633825" y="4706041"/>
                  <a:pt x="2668658" y="4491044"/>
                  <a:pt x="2614186" y="4200525"/>
                </a:cubicBezTo>
                <a:cubicBezTo>
                  <a:pt x="2607857" y="4166770"/>
                  <a:pt x="2572395" y="4145517"/>
                  <a:pt x="2557036" y="4114800"/>
                </a:cubicBezTo>
                <a:cubicBezTo>
                  <a:pt x="2543566" y="4087859"/>
                  <a:pt x="2545169" y="4054137"/>
                  <a:pt x="2528461" y="4029075"/>
                </a:cubicBezTo>
                <a:cubicBezTo>
                  <a:pt x="2467305" y="3937341"/>
                  <a:pt x="2446886" y="3944733"/>
                  <a:pt x="2357011" y="3914775"/>
                </a:cubicBezTo>
                <a:cubicBezTo>
                  <a:pt x="2347486" y="3886200"/>
                  <a:pt x="2336711" y="3858012"/>
                  <a:pt x="2328436" y="3829050"/>
                </a:cubicBezTo>
                <a:cubicBezTo>
                  <a:pt x="2305504" y="3748787"/>
                  <a:pt x="2286017" y="3652897"/>
                  <a:pt x="2271286" y="3571875"/>
                </a:cubicBezTo>
                <a:cubicBezTo>
                  <a:pt x="2260922" y="3514871"/>
                  <a:pt x="2255280" y="3456984"/>
                  <a:pt x="2242711" y="3400425"/>
                </a:cubicBezTo>
                <a:cubicBezTo>
                  <a:pt x="2213981" y="3271142"/>
                  <a:pt x="2218638" y="3352278"/>
                  <a:pt x="2156986" y="3228975"/>
                </a:cubicBezTo>
                <a:cubicBezTo>
                  <a:pt x="2122447" y="3159898"/>
                  <a:pt x="2109591" y="3035211"/>
                  <a:pt x="2099836" y="2971800"/>
                </a:cubicBezTo>
                <a:cubicBezTo>
                  <a:pt x="2098002" y="2959878"/>
                  <a:pt x="2060234" y="2667505"/>
                  <a:pt x="2042686" y="2628900"/>
                </a:cubicBezTo>
                <a:cubicBezTo>
                  <a:pt x="2014264" y="2566371"/>
                  <a:pt x="1985536" y="2495550"/>
                  <a:pt x="1928386" y="2457450"/>
                </a:cubicBezTo>
                <a:cubicBezTo>
                  <a:pt x="1547821" y="2203740"/>
                  <a:pt x="2111853" y="2568901"/>
                  <a:pt x="1756936" y="2371725"/>
                </a:cubicBezTo>
                <a:cubicBezTo>
                  <a:pt x="1696894" y="2338368"/>
                  <a:pt x="1650647" y="2279145"/>
                  <a:pt x="1585486" y="2257425"/>
                </a:cubicBezTo>
                <a:cubicBezTo>
                  <a:pt x="1556911" y="2247900"/>
                  <a:pt x="1526702" y="2242320"/>
                  <a:pt x="1499761" y="2228850"/>
                </a:cubicBezTo>
                <a:cubicBezTo>
                  <a:pt x="1469044" y="2213491"/>
                  <a:pt x="1445419" y="2185648"/>
                  <a:pt x="1414036" y="2171700"/>
                </a:cubicBezTo>
                <a:lnTo>
                  <a:pt x="1156861" y="2085975"/>
                </a:lnTo>
                <a:lnTo>
                  <a:pt x="1071136" y="2057400"/>
                </a:lnTo>
                <a:cubicBezTo>
                  <a:pt x="1061611" y="2000250"/>
                  <a:pt x="1055130" y="1942509"/>
                  <a:pt x="1042561" y="1885950"/>
                </a:cubicBezTo>
                <a:cubicBezTo>
                  <a:pt x="1036027" y="1856547"/>
                  <a:pt x="1040927" y="1813695"/>
                  <a:pt x="1013986" y="1800225"/>
                </a:cubicBezTo>
                <a:cubicBezTo>
                  <a:pt x="987045" y="1786755"/>
                  <a:pt x="956836" y="1819275"/>
                  <a:pt x="928261" y="1828800"/>
                </a:cubicBezTo>
                <a:lnTo>
                  <a:pt x="671086" y="1743075"/>
                </a:lnTo>
                <a:lnTo>
                  <a:pt x="585361" y="1714500"/>
                </a:lnTo>
                <a:cubicBezTo>
                  <a:pt x="452011" y="1514475"/>
                  <a:pt x="528211" y="1581150"/>
                  <a:pt x="385336" y="1485900"/>
                </a:cubicBezTo>
                <a:cubicBezTo>
                  <a:pt x="317326" y="1281869"/>
                  <a:pt x="361602" y="1364574"/>
                  <a:pt x="271036" y="1228725"/>
                </a:cubicBezTo>
                <a:cubicBezTo>
                  <a:pt x="261511" y="1143000"/>
                  <a:pt x="255576" y="1056800"/>
                  <a:pt x="242461" y="971550"/>
                </a:cubicBezTo>
                <a:cubicBezTo>
                  <a:pt x="232209" y="904915"/>
                  <a:pt x="206649" y="835538"/>
                  <a:pt x="185311" y="771525"/>
                </a:cubicBezTo>
                <a:cubicBezTo>
                  <a:pt x="173220" y="674795"/>
                  <a:pt x="162228" y="465437"/>
                  <a:pt x="99586" y="371475"/>
                </a:cubicBezTo>
                <a:lnTo>
                  <a:pt x="42436" y="285750"/>
                </a:lnTo>
                <a:cubicBezTo>
                  <a:pt x="0" y="116006"/>
                  <a:pt x="13861" y="210723"/>
                  <a:pt x="13861" y="0"/>
                </a:cubicBezTo>
              </a:path>
            </a:pathLst>
          </a:custGeom>
          <a:noFill/>
          <a:ln w="76200" algn="ctr">
            <a:solidFill>
              <a:srgbClr val="FF0000"/>
            </a:solidFill>
            <a:round/>
            <a:headEnd/>
            <a:tailEnd/>
          </a:ln>
        </p:spPr>
        <p:txBody>
          <a:bodyPr/>
          <a:lstStyle/>
          <a:p>
            <a:pPr algn="ctr"/>
            <a:endParaRPr lang="en-AU">
              <a:cs typeface="ヒラギノ角ゴ Pro W3"/>
            </a:endParaRPr>
          </a:p>
        </p:txBody>
      </p:sp>
      <p:sp>
        <p:nvSpPr>
          <p:cNvPr id="18462" name="Freeform 61"/>
          <p:cNvSpPr>
            <a:spLocks noChangeArrowheads="1"/>
          </p:cNvSpPr>
          <p:nvPr/>
        </p:nvSpPr>
        <p:spPr bwMode="auto">
          <a:xfrm>
            <a:off x="1428750" y="2720975"/>
            <a:ext cx="942975" cy="82550"/>
          </a:xfrm>
          <a:custGeom>
            <a:avLst/>
            <a:gdLst>
              <a:gd name="T0" fmla="*/ 0 w 942975"/>
              <a:gd name="T1" fmla="*/ 78591 h 81217"/>
              <a:gd name="T2" fmla="*/ 714375 w 942975"/>
              <a:gd name="T3" fmla="*/ 78591 h 81217"/>
              <a:gd name="T4" fmla="*/ 942975 w 942975"/>
              <a:gd name="T5" fmla="*/ 78591 h 81217"/>
              <a:gd name="T6" fmla="*/ 0 60000 65536"/>
              <a:gd name="T7" fmla="*/ 0 60000 65536"/>
              <a:gd name="T8" fmla="*/ 0 60000 65536"/>
              <a:gd name="T9" fmla="*/ 0 w 942975"/>
              <a:gd name="T10" fmla="*/ 0 h 81217"/>
              <a:gd name="T11" fmla="*/ 942975 w 942975"/>
              <a:gd name="T12" fmla="*/ 81217 h 81217"/>
            </a:gdLst>
            <a:ahLst/>
            <a:cxnLst>
              <a:cxn ang="T6">
                <a:pos x="T0" y="T1"/>
              </a:cxn>
              <a:cxn ang="T7">
                <a:pos x="T2" y="T3"/>
              </a:cxn>
              <a:cxn ang="T8">
                <a:pos x="T4" y="T5"/>
              </a:cxn>
            </a:cxnLst>
            <a:rect l="T9" t="T10" r="T11" b="T12"/>
            <a:pathLst>
              <a:path w="942975" h="81217">
                <a:moveTo>
                  <a:pt x="0" y="78591"/>
                </a:moveTo>
                <a:cubicBezTo>
                  <a:pt x="314362" y="0"/>
                  <a:pt x="45551" y="55528"/>
                  <a:pt x="714375" y="78591"/>
                </a:cubicBezTo>
                <a:cubicBezTo>
                  <a:pt x="790530" y="81217"/>
                  <a:pt x="866775" y="78591"/>
                  <a:pt x="942975" y="78591"/>
                </a:cubicBezTo>
              </a:path>
            </a:pathLst>
          </a:custGeom>
          <a:blipFill dpi="0" rotWithShape="0">
            <a:blip r:embed="rId6"/>
            <a:srcRect/>
            <a:tile tx="0" ty="0" sx="100000" sy="100000" flip="none" algn="tl"/>
          </a:blipFill>
          <a:ln w="57150" algn="ctr">
            <a:solidFill>
              <a:srgbClr val="FF0000"/>
            </a:solidFill>
            <a:round/>
            <a:headEnd/>
            <a:tailEnd/>
          </a:ln>
        </p:spPr>
        <p:txBody>
          <a:bodyPr/>
          <a:lstStyle/>
          <a:p>
            <a:pPr algn="ctr"/>
            <a:endParaRPr lang="en-AU">
              <a:cs typeface="ヒラギノ角ゴ Pro W3"/>
            </a:endParaRPr>
          </a:p>
        </p:txBody>
      </p:sp>
      <p:sp>
        <p:nvSpPr>
          <p:cNvPr id="18463" name="TextBox 62"/>
          <p:cNvSpPr txBox="1">
            <a:spLocks noChangeArrowheads="1"/>
          </p:cNvSpPr>
          <p:nvPr/>
        </p:nvSpPr>
        <p:spPr bwMode="auto">
          <a:xfrm>
            <a:off x="5073650" y="2019300"/>
            <a:ext cx="1428750" cy="461963"/>
          </a:xfrm>
          <a:prstGeom prst="rect">
            <a:avLst/>
          </a:prstGeom>
          <a:noFill/>
          <a:ln w="9525">
            <a:noFill/>
            <a:miter lim="800000"/>
            <a:headEnd/>
            <a:tailEnd/>
          </a:ln>
        </p:spPr>
        <p:txBody>
          <a:bodyPr>
            <a:spAutoFit/>
          </a:bodyPr>
          <a:lstStyle/>
          <a:p>
            <a:pPr algn="ctr"/>
            <a:r>
              <a:rPr lang="en-AU" sz="2400" i="1">
                <a:cs typeface="ヒラギノ角ゴ Pro W3"/>
              </a:rPr>
              <a:t>Bulman</a:t>
            </a:r>
            <a:endParaRPr lang="en-AU" sz="2400">
              <a:cs typeface="ヒラギノ角ゴ Pro W3"/>
            </a:endParaRPr>
          </a:p>
        </p:txBody>
      </p:sp>
      <p:sp>
        <p:nvSpPr>
          <p:cNvPr id="18464" name="TextBox 63"/>
          <p:cNvSpPr txBox="1">
            <a:spLocks noChangeArrowheads="1"/>
          </p:cNvSpPr>
          <p:nvPr/>
        </p:nvSpPr>
        <p:spPr bwMode="auto">
          <a:xfrm>
            <a:off x="3359150" y="3376613"/>
            <a:ext cx="1643063" cy="461962"/>
          </a:xfrm>
          <a:prstGeom prst="rect">
            <a:avLst/>
          </a:prstGeom>
          <a:noFill/>
          <a:ln w="9525">
            <a:noFill/>
            <a:miter lim="800000"/>
            <a:headEnd/>
            <a:tailEnd/>
          </a:ln>
        </p:spPr>
        <p:txBody>
          <a:bodyPr>
            <a:spAutoFit/>
          </a:bodyPr>
          <a:lstStyle/>
          <a:p>
            <a:pPr algn="ctr"/>
            <a:r>
              <a:rPr lang="en-AU" sz="2400" i="1">
                <a:cs typeface="ヒラギノ角ゴ Pro W3"/>
              </a:rPr>
              <a:t>Wugularr</a:t>
            </a:r>
          </a:p>
        </p:txBody>
      </p:sp>
      <p:sp>
        <p:nvSpPr>
          <p:cNvPr id="18465" name="TextBox 64"/>
          <p:cNvSpPr txBox="1">
            <a:spLocks noChangeArrowheads="1"/>
          </p:cNvSpPr>
          <p:nvPr/>
        </p:nvSpPr>
        <p:spPr bwMode="auto">
          <a:xfrm>
            <a:off x="3073400" y="3590925"/>
            <a:ext cx="1428750" cy="461963"/>
          </a:xfrm>
          <a:prstGeom prst="rect">
            <a:avLst/>
          </a:prstGeom>
          <a:noFill/>
          <a:ln w="9525">
            <a:noFill/>
            <a:miter lim="800000"/>
            <a:headEnd/>
            <a:tailEnd/>
          </a:ln>
        </p:spPr>
        <p:txBody>
          <a:bodyPr>
            <a:spAutoFit/>
          </a:bodyPr>
          <a:lstStyle/>
          <a:p>
            <a:pPr algn="ctr"/>
            <a:r>
              <a:rPr lang="en-AU" sz="2400" i="1">
                <a:cs typeface="ヒラギノ角ゴ Pro W3"/>
              </a:rPr>
              <a:t>Barunga</a:t>
            </a:r>
          </a:p>
        </p:txBody>
      </p:sp>
      <p:sp>
        <p:nvSpPr>
          <p:cNvPr id="66" name="Donut 65"/>
          <p:cNvSpPr/>
          <p:nvPr/>
        </p:nvSpPr>
        <p:spPr bwMode="auto">
          <a:xfrm>
            <a:off x="1716088" y="3376613"/>
            <a:ext cx="214312" cy="285750"/>
          </a:xfrm>
          <a:prstGeom prst="donut">
            <a:avLst/>
          </a:prstGeom>
          <a:solidFill>
            <a:srgbClr val="FF0000"/>
          </a:solidFill>
          <a:ln w="25400" cap="flat" cmpd="sng" algn="ctr">
            <a:noFill/>
            <a:prstDash val="solid"/>
            <a:round/>
            <a:headEnd type="none" w="med" len="med"/>
            <a:tailEnd type="none" w="med" len="med"/>
          </a:ln>
          <a:effectLst/>
        </p:spPr>
        <p:txBody>
          <a:bodyPr/>
          <a:lstStyle/>
          <a:p>
            <a:pPr algn="ctr">
              <a:defRPr/>
            </a:pPr>
            <a:endParaRPr lang="en-AU">
              <a:latin typeface="GillSans" pitchFamily="64" charset="0"/>
              <a:ea typeface="ヒラギノ角ゴ Pro W3" pitchFamily="64" charset="-128"/>
              <a:cs typeface="+mn-cs"/>
              <a:sym typeface="GillSans" pitchFamily="64" charset="0"/>
            </a:endParaRPr>
          </a:p>
        </p:txBody>
      </p:sp>
      <p:sp>
        <p:nvSpPr>
          <p:cNvPr id="18467" name="Flowchart: Connector 66"/>
          <p:cNvSpPr>
            <a:spLocks noChangeArrowheads="1"/>
          </p:cNvSpPr>
          <p:nvPr/>
        </p:nvSpPr>
        <p:spPr bwMode="auto">
          <a:xfrm>
            <a:off x="5073650" y="2233613"/>
            <a:ext cx="46038" cy="80962"/>
          </a:xfrm>
          <a:prstGeom prst="flowChartConnector">
            <a:avLst/>
          </a:prstGeom>
          <a:solidFill>
            <a:srgbClr val="FF0000"/>
          </a:solidFill>
          <a:ln w="25400" algn="ctr">
            <a:solidFill>
              <a:srgbClr val="000000"/>
            </a:solidFill>
            <a:round/>
            <a:headEnd/>
            <a:tailEnd/>
          </a:ln>
        </p:spPr>
        <p:txBody>
          <a:bodyPr/>
          <a:lstStyle/>
          <a:p>
            <a:pPr algn="ctr"/>
            <a:endParaRPr lang="en-AU">
              <a:cs typeface="ヒラギノ角ゴ Pro W3"/>
            </a:endParaRPr>
          </a:p>
        </p:txBody>
      </p:sp>
      <p:sp>
        <p:nvSpPr>
          <p:cNvPr id="18468" name="Flowchart: Connector 67"/>
          <p:cNvSpPr>
            <a:spLocks noChangeArrowheads="1"/>
          </p:cNvSpPr>
          <p:nvPr/>
        </p:nvSpPr>
        <p:spPr bwMode="auto">
          <a:xfrm>
            <a:off x="5226050" y="2386013"/>
            <a:ext cx="46038" cy="80962"/>
          </a:xfrm>
          <a:prstGeom prst="flowChartConnector">
            <a:avLst/>
          </a:prstGeom>
          <a:solidFill>
            <a:srgbClr val="FF0000"/>
          </a:solidFill>
          <a:ln w="25400" algn="ctr">
            <a:solidFill>
              <a:srgbClr val="000000"/>
            </a:solidFill>
            <a:round/>
            <a:headEnd/>
            <a:tailEnd/>
          </a:ln>
        </p:spPr>
        <p:txBody>
          <a:bodyPr/>
          <a:lstStyle/>
          <a:p>
            <a:pPr algn="ctr"/>
            <a:endParaRPr lang="en-AU">
              <a:cs typeface="ヒラギノ角ゴ Pro W3"/>
            </a:endParaRPr>
          </a:p>
        </p:txBody>
      </p:sp>
      <p:sp>
        <p:nvSpPr>
          <p:cNvPr id="18469" name="TextBox 69"/>
          <p:cNvSpPr txBox="1">
            <a:spLocks noChangeArrowheads="1"/>
          </p:cNvSpPr>
          <p:nvPr/>
        </p:nvSpPr>
        <p:spPr bwMode="auto">
          <a:xfrm>
            <a:off x="2716213" y="3019425"/>
            <a:ext cx="1571625" cy="400050"/>
          </a:xfrm>
          <a:prstGeom prst="rect">
            <a:avLst/>
          </a:prstGeom>
          <a:noFill/>
          <a:ln w="9525">
            <a:noFill/>
            <a:miter lim="800000"/>
            <a:headEnd/>
            <a:tailEnd/>
          </a:ln>
        </p:spPr>
        <p:txBody>
          <a:bodyPr>
            <a:spAutoFit/>
          </a:bodyPr>
          <a:lstStyle/>
          <a:p>
            <a:pPr algn="ctr"/>
            <a:r>
              <a:rPr lang="en-AU" sz="2000" i="1">
                <a:cs typeface="ヒラギノ角ゴ Pro W3"/>
              </a:rPr>
              <a:t>Menyallalu</a:t>
            </a:r>
            <a:r>
              <a:rPr lang="en-AU" sz="2000">
                <a:cs typeface="ヒラギノ角ゴ Pro W3"/>
              </a:rPr>
              <a:t>k</a:t>
            </a:r>
          </a:p>
        </p:txBody>
      </p:sp>
      <p:sp>
        <p:nvSpPr>
          <p:cNvPr id="18470" name="TextBox 70"/>
          <p:cNvSpPr txBox="1">
            <a:spLocks noChangeArrowheads="1"/>
          </p:cNvSpPr>
          <p:nvPr/>
        </p:nvSpPr>
        <p:spPr bwMode="auto">
          <a:xfrm>
            <a:off x="2001838" y="2662238"/>
            <a:ext cx="1571625" cy="400050"/>
          </a:xfrm>
          <a:prstGeom prst="rect">
            <a:avLst/>
          </a:prstGeom>
          <a:noFill/>
          <a:ln w="9525">
            <a:noFill/>
            <a:miter lim="800000"/>
            <a:headEnd/>
            <a:tailEnd/>
          </a:ln>
        </p:spPr>
        <p:txBody>
          <a:bodyPr>
            <a:spAutoFit/>
          </a:bodyPr>
          <a:lstStyle/>
          <a:p>
            <a:pPr algn="ctr"/>
            <a:r>
              <a:rPr lang="en-AU" sz="2000" i="1">
                <a:cs typeface="ヒラギノ角ゴ Pro W3"/>
              </a:rPr>
              <a:t>Werenbun</a:t>
            </a:r>
          </a:p>
        </p:txBody>
      </p:sp>
      <p:sp>
        <p:nvSpPr>
          <p:cNvPr id="18471" name="Freeform 74"/>
          <p:cNvSpPr>
            <a:spLocks noChangeArrowheads="1"/>
          </p:cNvSpPr>
          <p:nvPr/>
        </p:nvSpPr>
        <p:spPr bwMode="auto">
          <a:xfrm>
            <a:off x="2571750" y="2249488"/>
            <a:ext cx="2608263" cy="1550987"/>
          </a:xfrm>
          <a:custGeom>
            <a:avLst/>
            <a:gdLst>
              <a:gd name="T0" fmla="*/ 0 w 2608250"/>
              <a:gd name="T1" fmla="*/ 1550975 h 1550975"/>
              <a:gd name="T2" fmla="*/ 285750 w 2608250"/>
              <a:gd name="T3" fmla="*/ 1408100 h 1550975"/>
              <a:gd name="T4" fmla="*/ 428625 w 2608250"/>
              <a:gd name="T5" fmla="*/ 1436675 h 1550975"/>
              <a:gd name="T6" fmla="*/ 600075 w 2608250"/>
              <a:gd name="T7" fmla="*/ 1465250 h 1550975"/>
              <a:gd name="T8" fmla="*/ 685800 w 2608250"/>
              <a:gd name="T9" fmla="*/ 1493825 h 1550975"/>
              <a:gd name="T10" fmla="*/ 857250 w 2608250"/>
              <a:gd name="T11" fmla="*/ 1436675 h 1550975"/>
              <a:gd name="T12" fmla="*/ 971550 w 2608250"/>
              <a:gd name="T13" fmla="*/ 1179500 h 1550975"/>
              <a:gd name="T14" fmla="*/ 1000125 w 2608250"/>
              <a:gd name="T15" fmla="*/ 1093775 h 1550975"/>
              <a:gd name="T16" fmla="*/ 1085850 w 2608250"/>
              <a:gd name="T17" fmla="*/ 1065200 h 1550975"/>
              <a:gd name="T18" fmla="*/ 1171575 w 2608250"/>
              <a:gd name="T19" fmla="*/ 979475 h 1550975"/>
              <a:gd name="T20" fmla="*/ 1285875 w 2608250"/>
              <a:gd name="T21" fmla="*/ 1008050 h 1550975"/>
              <a:gd name="T22" fmla="*/ 1371600 w 2608250"/>
              <a:gd name="T23" fmla="*/ 979475 h 1550975"/>
              <a:gd name="T24" fmla="*/ 1457325 w 2608250"/>
              <a:gd name="T25" fmla="*/ 1008050 h 1550975"/>
              <a:gd name="T26" fmla="*/ 1600200 w 2608250"/>
              <a:gd name="T27" fmla="*/ 893750 h 1550975"/>
              <a:gd name="T28" fmla="*/ 1771650 w 2608250"/>
              <a:gd name="T29" fmla="*/ 779450 h 1550975"/>
              <a:gd name="T30" fmla="*/ 2000250 w 2608250"/>
              <a:gd name="T31" fmla="*/ 722300 h 1550975"/>
              <a:gd name="T32" fmla="*/ 2028825 w 2608250"/>
              <a:gd name="T33" fmla="*/ 636575 h 1550975"/>
              <a:gd name="T34" fmla="*/ 2057400 w 2608250"/>
              <a:gd name="T35" fmla="*/ 407975 h 1550975"/>
              <a:gd name="T36" fmla="*/ 2143124 w 2608250"/>
              <a:gd name="T37" fmla="*/ 379400 h 1550975"/>
              <a:gd name="T38" fmla="*/ 2200274 w 2608250"/>
              <a:gd name="T39" fmla="*/ 293675 h 1550975"/>
              <a:gd name="T40" fmla="*/ 2286000 w 2608250"/>
              <a:gd name="T41" fmla="*/ 265100 h 1550975"/>
              <a:gd name="T42" fmla="*/ 2457450 w 2608250"/>
              <a:gd name="T43" fmla="*/ 179375 h 1550975"/>
              <a:gd name="T44" fmla="*/ 2514600 w 2608250"/>
              <a:gd name="T45" fmla="*/ 93650 h 1550975"/>
              <a:gd name="T46" fmla="*/ 2600324 w 2608250"/>
              <a:gd name="T47" fmla="*/ 7925 h 15509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08250"/>
              <a:gd name="T73" fmla="*/ 0 h 1550975"/>
              <a:gd name="T74" fmla="*/ 2608250 w 2608250"/>
              <a:gd name="T75" fmla="*/ 1550975 h 15509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08250" h="1550975">
                <a:moveTo>
                  <a:pt x="0" y="1550975"/>
                </a:moveTo>
                <a:cubicBezTo>
                  <a:pt x="204127" y="1414890"/>
                  <a:pt x="104815" y="1453334"/>
                  <a:pt x="285750" y="1408100"/>
                </a:cubicBezTo>
                <a:lnTo>
                  <a:pt x="428625" y="1436675"/>
                </a:lnTo>
                <a:cubicBezTo>
                  <a:pt x="485629" y="1447039"/>
                  <a:pt x="543516" y="1452681"/>
                  <a:pt x="600075" y="1465250"/>
                </a:cubicBezTo>
                <a:cubicBezTo>
                  <a:pt x="629478" y="1471784"/>
                  <a:pt x="657225" y="1484300"/>
                  <a:pt x="685800" y="1493825"/>
                </a:cubicBezTo>
                <a:cubicBezTo>
                  <a:pt x="742950" y="1474775"/>
                  <a:pt x="823834" y="1486799"/>
                  <a:pt x="857250" y="1436675"/>
                </a:cubicBezTo>
                <a:cubicBezTo>
                  <a:pt x="947816" y="1300826"/>
                  <a:pt x="903540" y="1383531"/>
                  <a:pt x="971550" y="1179500"/>
                </a:cubicBezTo>
                <a:cubicBezTo>
                  <a:pt x="981075" y="1150925"/>
                  <a:pt x="971550" y="1103300"/>
                  <a:pt x="1000125" y="1093775"/>
                </a:cubicBezTo>
                <a:lnTo>
                  <a:pt x="1085850" y="1065200"/>
                </a:lnTo>
                <a:cubicBezTo>
                  <a:pt x="1114425" y="1036625"/>
                  <a:pt x="1132719" y="990577"/>
                  <a:pt x="1171575" y="979475"/>
                </a:cubicBezTo>
                <a:cubicBezTo>
                  <a:pt x="1209337" y="968686"/>
                  <a:pt x="1246602" y="1008050"/>
                  <a:pt x="1285875" y="1008050"/>
                </a:cubicBezTo>
                <a:cubicBezTo>
                  <a:pt x="1315996" y="1008050"/>
                  <a:pt x="1343025" y="989000"/>
                  <a:pt x="1371600" y="979475"/>
                </a:cubicBezTo>
                <a:cubicBezTo>
                  <a:pt x="1400175" y="989000"/>
                  <a:pt x="1427204" y="1008050"/>
                  <a:pt x="1457325" y="1008050"/>
                </a:cubicBezTo>
                <a:cubicBezTo>
                  <a:pt x="1671866" y="1008050"/>
                  <a:pt x="1504737" y="989213"/>
                  <a:pt x="1600200" y="893750"/>
                </a:cubicBezTo>
                <a:cubicBezTo>
                  <a:pt x="1648768" y="845182"/>
                  <a:pt x="1704298" y="792920"/>
                  <a:pt x="1771650" y="779450"/>
                </a:cubicBezTo>
                <a:cubicBezTo>
                  <a:pt x="1944061" y="744968"/>
                  <a:pt x="1868449" y="766234"/>
                  <a:pt x="2000250" y="722300"/>
                </a:cubicBezTo>
                <a:cubicBezTo>
                  <a:pt x="2009775" y="693725"/>
                  <a:pt x="2023437" y="666210"/>
                  <a:pt x="2028825" y="636575"/>
                </a:cubicBezTo>
                <a:cubicBezTo>
                  <a:pt x="2042562" y="561021"/>
                  <a:pt x="2026211" y="478149"/>
                  <a:pt x="2057400" y="407975"/>
                </a:cubicBezTo>
                <a:cubicBezTo>
                  <a:pt x="2069633" y="380450"/>
                  <a:pt x="2114550" y="388925"/>
                  <a:pt x="2143125" y="379400"/>
                </a:cubicBezTo>
                <a:cubicBezTo>
                  <a:pt x="2162175" y="350825"/>
                  <a:pt x="2173458" y="315129"/>
                  <a:pt x="2200275" y="293675"/>
                </a:cubicBezTo>
                <a:cubicBezTo>
                  <a:pt x="2223795" y="274859"/>
                  <a:pt x="2259059" y="278570"/>
                  <a:pt x="2286000" y="265100"/>
                </a:cubicBezTo>
                <a:cubicBezTo>
                  <a:pt x="2507574" y="154313"/>
                  <a:pt x="2241978" y="251199"/>
                  <a:pt x="2457450" y="179375"/>
                </a:cubicBezTo>
                <a:cubicBezTo>
                  <a:pt x="2476500" y="150800"/>
                  <a:pt x="2490316" y="117934"/>
                  <a:pt x="2514600" y="93650"/>
                </a:cubicBezTo>
                <a:cubicBezTo>
                  <a:pt x="2608250" y="0"/>
                  <a:pt x="2600325" y="79501"/>
                  <a:pt x="2600325" y="7925"/>
                </a:cubicBezTo>
              </a:path>
            </a:pathLst>
          </a:custGeom>
          <a:noFill/>
          <a:ln w="57150" algn="ctr">
            <a:solidFill>
              <a:srgbClr val="FF0000"/>
            </a:solidFill>
            <a:round/>
            <a:headEnd/>
            <a:tailEnd/>
          </a:ln>
        </p:spPr>
        <p:txBody>
          <a:bodyPr/>
          <a:lstStyle/>
          <a:p>
            <a:pPr algn="ctr"/>
            <a:endParaRPr lang="en-AU">
              <a:cs typeface="ヒラギノ角ゴ Pro W3"/>
            </a:endParaRPr>
          </a:p>
        </p:txBody>
      </p:sp>
      <p:sp>
        <p:nvSpPr>
          <p:cNvPr id="18472" name="Freeform 75"/>
          <p:cNvSpPr>
            <a:spLocks noChangeArrowheads="1"/>
          </p:cNvSpPr>
          <p:nvPr/>
        </p:nvSpPr>
        <p:spPr bwMode="auto">
          <a:xfrm>
            <a:off x="5200650" y="628650"/>
            <a:ext cx="1400175" cy="1571625"/>
          </a:xfrm>
          <a:custGeom>
            <a:avLst/>
            <a:gdLst>
              <a:gd name="T0" fmla="*/ 0 w 1400175"/>
              <a:gd name="T1" fmla="*/ 1571625 h 1571625"/>
              <a:gd name="T2" fmla="*/ 85725 w 1400175"/>
              <a:gd name="T3" fmla="*/ 1514475 h 1571625"/>
              <a:gd name="T4" fmla="*/ 200025 w 1400175"/>
              <a:gd name="T5" fmla="*/ 1343025 h 1571625"/>
              <a:gd name="T6" fmla="*/ 285750 w 1400175"/>
              <a:gd name="T7" fmla="*/ 1314450 h 1571625"/>
              <a:gd name="T8" fmla="*/ 542925 w 1400175"/>
              <a:gd name="T9" fmla="*/ 1171575 h 1571625"/>
              <a:gd name="T10" fmla="*/ 657225 w 1400175"/>
              <a:gd name="T11" fmla="*/ 1028700 h 1571625"/>
              <a:gd name="T12" fmla="*/ 685800 w 1400175"/>
              <a:gd name="T13" fmla="*/ 942975 h 1571625"/>
              <a:gd name="T14" fmla="*/ 742950 w 1400175"/>
              <a:gd name="T15" fmla="*/ 857250 h 1571625"/>
              <a:gd name="T16" fmla="*/ 771525 w 1400175"/>
              <a:gd name="T17" fmla="*/ 771525 h 1571625"/>
              <a:gd name="T18" fmla="*/ 857250 w 1400175"/>
              <a:gd name="T19" fmla="*/ 714375 h 1571625"/>
              <a:gd name="T20" fmla="*/ 1057275 w 1400175"/>
              <a:gd name="T21" fmla="*/ 485775 h 1571625"/>
              <a:gd name="T22" fmla="*/ 1200150 w 1400175"/>
              <a:gd name="T23" fmla="*/ 228600 h 1571625"/>
              <a:gd name="T24" fmla="*/ 1257300 w 1400175"/>
              <a:gd name="T25" fmla="*/ 142875 h 1571625"/>
              <a:gd name="T26" fmla="*/ 1285875 w 1400175"/>
              <a:gd name="T27" fmla="*/ 57150 h 1571625"/>
              <a:gd name="T28" fmla="*/ 1371600 w 1400175"/>
              <a:gd name="T29" fmla="*/ 28575 h 1571625"/>
              <a:gd name="T30" fmla="*/ 1400175 w 1400175"/>
              <a:gd name="T31" fmla="*/ 0 h 1571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0175"/>
              <a:gd name="T49" fmla="*/ 0 h 1571625"/>
              <a:gd name="T50" fmla="*/ 1400175 w 1400175"/>
              <a:gd name="T51" fmla="*/ 1571625 h 15716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0175" h="1571625">
                <a:moveTo>
                  <a:pt x="0" y="1571625"/>
                </a:moveTo>
                <a:cubicBezTo>
                  <a:pt x="28575" y="1552575"/>
                  <a:pt x="63110" y="1540321"/>
                  <a:pt x="85725" y="1514475"/>
                </a:cubicBezTo>
                <a:cubicBezTo>
                  <a:pt x="130955" y="1462784"/>
                  <a:pt x="134864" y="1364745"/>
                  <a:pt x="200025" y="1343025"/>
                </a:cubicBezTo>
                <a:cubicBezTo>
                  <a:pt x="228600" y="1333500"/>
                  <a:pt x="259420" y="1329078"/>
                  <a:pt x="285750" y="1314450"/>
                </a:cubicBezTo>
                <a:cubicBezTo>
                  <a:pt x="580518" y="1150690"/>
                  <a:pt x="348951" y="1236233"/>
                  <a:pt x="542925" y="1171575"/>
                </a:cubicBezTo>
                <a:cubicBezTo>
                  <a:pt x="614749" y="956103"/>
                  <a:pt x="509509" y="1213345"/>
                  <a:pt x="657225" y="1028700"/>
                </a:cubicBezTo>
                <a:cubicBezTo>
                  <a:pt x="676041" y="1005180"/>
                  <a:pt x="672330" y="969916"/>
                  <a:pt x="685800" y="942975"/>
                </a:cubicBezTo>
                <a:cubicBezTo>
                  <a:pt x="701159" y="912258"/>
                  <a:pt x="727591" y="887967"/>
                  <a:pt x="742950" y="857250"/>
                </a:cubicBezTo>
                <a:cubicBezTo>
                  <a:pt x="756420" y="830309"/>
                  <a:pt x="752709" y="795045"/>
                  <a:pt x="771525" y="771525"/>
                </a:cubicBezTo>
                <a:cubicBezTo>
                  <a:pt x="792979" y="744708"/>
                  <a:pt x="828675" y="733425"/>
                  <a:pt x="857250" y="714375"/>
                </a:cubicBezTo>
                <a:cubicBezTo>
                  <a:pt x="990600" y="514350"/>
                  <a:pt x="914400" y="581025"/>
                  <a:pt x="1057275" y="485775"/>
                </a:cubicBezTo>
                <a:cubicBezTo>
                  <a:pt x="1107570" y="334889"/>
                  <a:pt x="1069142" y="425112"/>
                  <a:pt x="1200150" y="228600"/>
                </a:cubicBezTo>
                <a:cubicBezTo>
                  <a:pt x="1219200" y="200025"/>
                  <a:pt x="1246440" y="175456"/>
                  <a:pt x="1257300" y="142875"/>
                </a:cubicBezTo>
                <a:cubicBezTo>
                  <a:pt x="1266825" y="114300"/>
                  <a:pt x="1264576" y="78449"/>
                  <a:pt x="1285875" y="57150"/>
                </a:cubicBezTo>
                <a:cubicBezTo>
                  <a:pt x="1307174" y="35851"/>
                  <a:pt x="1344659" y="42045"/>
                  <a:pt x="1371600" y="28575"/>
                </a:cubicBezTo>
                <a:cubicBezTo>
                  <a:pt x="1383648" y="22551"/>
                  <a:pt x="1390650" y="9525"/>
                  <a:pt x="1400175" y="0"/>
                </a:cubicBezTo>
              </a:path>
            </a:pathLst>
          </a:custGeom>
          <a:noFill/>
          <a:ln w="25400" algn="ctr">
            <a:solidFill>
              <a:srgbClr val="FF0000"/>
            </a:solidFill>
            <a:round/>
            <a:headEnd/>
            <a:tailEnd/>
          </a:ln>
        </p:spPr>
        <p:txBody>
          <a:bodyPr/>
          <a:lstStyle/>
          <a:p>
            <a:pPr algn="ctr"/>
            <a:endParaRPr lang="en-AU">
              <a:cs typeface="ヒラギノ角ゴ Pro W3"/>
            </a:endParaRPr>
          </a:p>
        </p:txBody>
      </p:sp>
      <p:sp>
        <p:nvSpPr>
          <p:cNvPr id="18473" name="TextBox 76"/>
          <p:cNvSpPr txBox="1">
            <a:spLocks noChangeArrowheads="1"/>
          </p:cNvSpPr>
          <p:nvPr/>
        </p:nvSpPr>
        <p:spPr bwMode="auto">
          <a:xfrm>
            <a:off x="1073150" y="4448175"/>
            <a:ext cx="1930400" cy="461963"/>
          </a:xfrm>
          <a:prstGeom prst="rect">
            <a:avLst/>
          </a:prstGeom>
          <a:noFill/>
          <a:ln w="9525">
            <a:noFill/>
            <a:miter lim="800000"/>
            <a:headEnd/>
            <a:tailEnd/>
          </a:ln>
        </p:spPr>
        <p:txBody>
          <a:bodyPr>
            <a:spAutoFit/>
          </a:bodyPr>
          <a:lstStyle/>
          <a:p>
            <a:pPr algn="ctr"/>
            <a:r>
              <a:rPr lang="en-AU" sz="2400" i="1">
                <a:cs typeface="ヒラギノ角ゴ Pro W3"/>
              </a:rPr>
              <a:t>Mataranka</a:t>
            </a:r>
          </a:p>
        </p:txBody>
      </p:sp>
      <p:sp>
        <p:nvSpPr>
          <p:cNvPr id="18474" name="TextBox 77"/>
          <p:cNvSpPr txBox="1">
            <a:spLocks noChangeArrowheads="1"/>
          </p:cNvSpPr>
          <p:nvPr/>
        </p:nvSpPr>
        <p:spPr bwMode="auto">
          <a:xfrm>
            <a:off x="3716338" y="4090988"/>
            <a:ext cx="1858962" cy="400050"/>
          </a:xfrm>
          <a:prstGeom prst="rect">
            <a:avLst/>
          </a:prstGeom>
          <a:noFill/>
          <a:ln w="9525">
            <a:noFill/>
            <a:miter lim="800000"/>
            <a:headEnd/>
            <a:tailEnd/>
          </a:ln>
        </p:spPr>
        <p:txBody>
          <a:bodyPr>
            <a:spAutoFit/>
          </a:bodyPr>
          <a:lstStyle/>
          <a:p>
            <a:pPr algn="ctr"/>
            <a:r>
              <a:rPr lang="en-AU" sz="2000" i="1">
                <a:cs typeface="ヒラギノ角ゴ Pro W3"/>
              </a:rPr>
              <a:t>Jilkminggan</a:t>
            </a:r>
          </a:p>
        </p:txBody>
      </p:sp>
      <p:sp>
        <p:nvSpPr>
          <p:cNvPr id="18475" name="TextBox 78"/>
          <p:cNvSpPr txBox="1">
            <a:spLocks noChangeArrowheads="1"/>
          </p:cNvSpPr>
          <p:nvPr/>
        </p:nvSpPr>
        <p:spPr bwMode="auto">
          <a:xfrm>
            <a:off x="4573588" y="4948238"/>
            <a:ext cx="1716087" cy="461962"/>
          </a:xfrm>
          <a:prstGeom prst="rect">
            <a:avLst/>
          </a:prstGeom>
          <a:noFill/>
          <a:ln w="9525">
            <a:noFill/>
            <a:miter lim="800000"/>
            <a:headEnd/>
            <a:tailEnd/>
          </a:ln>
        </p:spPr>
        <p:txBody>
          <a:bodyPr>
            <a:spAutoFit/>
          </a:bodyPr>
          <a:lstStyle/>
          <a:p>
            <a:pPr algn="ctr"/>
            <a:r>
              <a:rPr lang="en-AU" sz="2400" i="1">
                <a:cs typeface="ヒラギノ角ゴ Pro W3"/>
              </a:rPr>
              <a:t>Minyerri</a:t>
            </a:r>
          </a:p>
        </p:txBody>
      </p:sp>
      <p:sp>
        <p:nvSpPr>
          <p:cNvPr id="18476" name="TextBox 79"/>
          <p:cNvSpPr txBox="1">
            <a:spLocks noChangeArrowheads="1"/>
          </p:cNvSpPr>
          <p:nvPr/>
        </p:nvSpPr>
        <p:spPr bwMode="auto">
          <a:xfrm>
            <a:off x="5645150" y="3590925"/>
            <a:ext cx="1500188" cy="461963"/>
          </a:xfrm>
          <a:prstGeom prst="rect">
            <a:avLst/>
          </a:prstGeom>
          <a:noFill/>
          <a:ln w="9525">
            <a:noFill/>
            <a:miter lim="800000"/>
            <a:headEnd/>
            <a:tailEnd/>
          </a:ln>
        </p:spPr>
        <p:txBody>
          <a:bodyPr>
            <a:spAutoFit/>
          </a:bodyPr>
          <a:lstStyle/>
          <a:p>
            <a:pPr algn="ctr"/>
            <a:r>
              <a:rPr lang="en-AU" sz="2400" i="1">
                <a:cs typeface="ヒラギノ角ゴ Pro W3"/>
              </a:rPr>
              <a:t>Ngukurr</a:t>
            </a:r>
          </a:p>
        </p:txBody>
      </p:sp>
      <p:sp>
        <p:nvSpPr>
          <p:cNvPr id="18477" name="TextBox 80"/>
          <p:cNvSpPr txBox="1">
            <a:spLocks noChangeArrowheads="1"/>
          </p:cNvSpPr>
          <p:nvPr/>
        </p:nvSpPr>
        <p:spPr bwMode="auto">
          <a:xfrm>
            <a:off x="5430838" y="4090988"/>
            <a:ext cx="1643062" cy="400050"/>
          </a:xfrm>
          <a:prstGeom prst="rect">
            <a:avLst/>
          </a:prstGeom>
          <a:noFill/>
          <a:ln w="9525">
            <a:noFill/>
            <a:miter lim="800000"/>
            <a:headEnd/>
            <a:tailEnd/>
          </a:ln>
        </p:spPr>
        <p:txBody>
          <a:bodyPr>
            <a:spAutoFit/>
          </a:bodyPr>
          <a:lstStyle/>
          <a:p>
            <a:pPr algn="ctr"/>
            <a:r>
              <a:rPr lang="en-AU" sz="2000" i="1">
                <a:cs typeface="ヒラギノ角ゴ Pro W3"/>
              </a:rPr>
              <a:t>Urapunga</a:t>
            </a:r>
          </a:p>
        </p:txBody>
      </p:sp>
      <p:sp>
        <p:nvSpPr>
          <p:cNvPr id="18478" name="TextBox 81"/>
          <p:cNvSpPr txBox="1">
            <a:spLocks noChangeArrowheads="1"/>
          </p:cNvSpPr>
          <p:nvPr/>
        </p:nvSpPr>
        <p:spPr bwMode="auto">
          <a:xfrm>
            <a:off x="0" y="3519488"/>
            <a:ext cx="1857375" cy="523875"/>
          </a:xfrm>
          <a:prstGeom prst="rect">
            <a:avLst/>
          </a:prstGeom>
          <a:noFill/>
          <a:ln w="9525">
            <a:noFill/>
            <a:miter lim="800000"/>
            <a:headEnd/>
            <a:tailEnd/>
          </a:ln>
        </p:spPr>
        <p:txBody>
          <a:bodyPr>
            <a:spAutoFit/>
          </a:bodyPr>
          <a:lstStyle/>
          <a:p>
            <a:pPr algn="ctr"/>
            <a:r>
              <a:rPr lang="en-AU" sz="2800" i="1">
                <a:solidFill>
                  <a:srgbClr val="FF0000"/>
                </a:solidFill>
                <a:cs typeface="ヒラギノ角ゴ Pro W3"/>
              </a:rPr>
              <a:t>Katherine</a:t>
            </a:r>
          </a:p>
        </p:txBody>
      </p:sp>
      <p:sp>
        <p:nvSpPr>
          <p:cNvPr id="83" name="TextBox 82"/>
          <p:cNvSpPr txBox="1"/>
          <p:nvPr/>
        </p:nvSpPr>
        <p:spPr>
          <a:xfrm>
            <a:off x="573088" y="0"/>
            <a:ext cx="8286750" cy="132397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SUNRISE HEALTH SERVICE</a:t>
            </a:r>
          </a:p>
          <a:p>
            <a:pPr algn="ctr">
              <a:defRPr/>
            </a:pPr>
            <a:r>
              <a:rPr lang="en-AU" i="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Operational area</a:t>
            </a:r>
            <a:endParaRPr lang="en-AU" i="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84" name="TextBox 83"/>
          <p:cNvSpPr txBox="1"/>
          <p:nvPr/>
        </p:nvSpPr>
        <p:spPr>
          <a:xfrm>
            <a:off x="1144588" y="8429625"/>
            <a:ext cx="7859712" cy="1323975"/>
          </a:xfrm>
          <a:prstGeom prst="rect">
            <a:avLst/>
          </a:prstGeom>
          <a:noFill/>
        </p:spPr>
        <p:txBody>
          <a:bodyPr>
            <a:spAutoFit/>
          </a:bodyPr>
          <a:lstStyle/>
          <a:p>
            <a:pPr>
              <a:defRPr/>
            </a:pPr>
            <a:r>
              <a:rPr lang="en-AU" b="1" dirty="0">
                <a:solidFill>
                  <a:schemeClr val="accent3">
                    <a:lumMod val="75000"/>
                  </a:schemeClr>
                </a:solidFill>
                <a:latin typeface="GillSans" pitchFamily="64" charset="0"/>
                <a:ea typeface="ヒラギノ角ゴ Pro W3" pitchFamily="64" charset="-128"/>
                <a:cs typeface="+mn-cs"/>
                <a:sym typeface="GillSans" pitchFamily="64" charset="0"/>
              </a:rPr>
              <a:t>Area 112.000 sq km</a:t>
            </a:r>
          </a:p>
          <a:p>
            <a:pPr>
              <a:defRPr/>
            </a:pPr>
            <a:r>
              <a:rPr lang="en-AU" b="1" dirty="0">
                <a:solidFill>
                  <a:schemeClr val="accent3">
                    <a:lumMod val="75000"/>
                  </a:schemeClr>
                </a:solidFill>
                <a:latin typeface="GillSans" pitchFamily="64" charset="0"/>
                <a:ea typeface="ヒラギノ角ゴ Pro W3" pitchFamily="64" charset="-128"/>
                <a:cs typeface="+mn-cs"/>
                <a:sym typeface="GillSans" pitchFamily="64" charset="0"/>
              </a:rPr>
              <a:t>Population 3,500</a:t>
            </a:r>
            <a:endParaRPr lang="en-AU" b="1" dirty="0">
              <a:solidFill>
                <a:schemeClr val="accent3">
                  <a:lumMod val="75000"/>
                </a:schemeClr>
              </a:solidFill>
              <a:latin typeface="GillSans" pitchFamily="64" charset="0"/>
              <a:ea typeface="ヒラギノ角ゴ Pro W3" pitchFamily="64" charset="-128"/>
              <a:cs typeface="+mn-cs"/>
              <a:sym typeface="GillSans" pitchFamily="6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39939"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39940"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algn="ctr">
              <a:defRPr/>
            </a:pPr>
            <a:endParaRPr lang="en-AU" sz="3600" b="1">
              <a:solidFill>
                <a:schemeClr val="tx1"/>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pic>
        <p:nvPicPr>
          <p:cNvPr id="19461"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19462" name="TextBox 5"/>
          <p:cNvSpPr txBox="1">
            <a:spLocks noChangeArrowheads="1"/>
          </p:cNvSpPr>
          <p:nvPr/>
        </p:nvSpPr>
        <p:spPr bwMode="auto">
          <a:xfrm>
            <a:off x="1144588" y="2662238"/>
            <a:ext cx="10929937" cy="5632450"/>
          </a:xfrm>
          <a:prstGeom prst="rect">
            <a:avLst/>
          </a:prstGeom>
          <a:noFill/>
          <a:ln w="9525">
            <a:noFill/>
            <a:miter lim="800000"/>
            <a:headEnd/>
            <a:tailEnd/>
          </a:ln>
        </p:spPr>
        <p:txBody>
          <a:bodyPr>
            <a:spAutoFit/>
          </a:bodyPr>
          <a:lstStyle/>
          <a:p>
            <a:pPr>
              <a:buFont typeface="Arial" pitchFamily="34" charset="0"/>
              <a:buChar char="•"/>
            </a:pPr>
            <a:r>
              <a:rPr lang="en-AU">
                <a:cs typeface="ヒラギノ角ゴ Pro W3"/>
              </a:rPr>
              <a:t>DALYs, burden of ear disease, </a:t>
            </a:r>
          </a:p>
          <a:p>
            <a:pPr>
              <a:buFont typeface="Arial" pitchFamily="34" charset="0"/>
              <a:buChar char="•"/>
            </a:pPr>
            <a:r>
              <a:rPr lang="en-AU" b="1">
                <a:cs typeface="ヒラギノ角ゴ Pro W3"/>
              </a:rPr>
              <a:t>‘Ear Disease related disability’</a:t>
            </a:r>
          </a:p>
          <a:p>
            <a:pPr>
              <a:buFont typeface="Arial" pitchFamily="34" charset="0"/>
              <a:buChar char="•"/>
            </a:pPr>
            <a:r>
              <a:rPr lang="en-AU">
                <a:cs typeface="ヒラギノ角ゴ Pro W3"/>
              </a:rPr>
              <a:t>Commencement – from Coordinated Care Trial 2002</a:t>
            </a:r>
          </a:p>
          <a:p>
            <a:pPr>
              <a:buFont typeface="Arial" pitchFamily="34" charset="0"/>
              <a:buChar char="•"/>
            </a:pPr>
            <a:r>
              <a:rPr lang="en-AU">
                <a:cs typeface="ヒラギノ角ゴ Pro W3"/>
              </a:rPr>
              <a:t>Funded by Honda Foundation – through Fred Hollows foundation</a:t>
            </a:r>
          </a:p>
          <a:p>
            <a:pPr>
              <a:buFont typeface="Arial" pitchFamily="34" charset="0"/>
              <a:buChar char="•"/>
            </a:pPr>
            <a:r>
              <a:rPr lang="en-AU">
                <a:cs typeface="ヒラギノ角ゴ Pro W3"/>
              </a:rPr>
              <a:t>Program Outline</a:t>
            </a:r>
          </a:p>
          <a:p>
            <a:pPr>
              <a:buFont typeface="Arial" pitchFamily="34" charset="0"/>
              <a:buChar char="•"/>
            </a:pPr>
            <a:r>
              <a:rPr lang="en-AU">
                <a:cs typeface="ヒラギノ角ゴ Pro W3"/>
              </a:rPr>
              <a:t>Coordinator – role</a:t>
            </a:r>
          </a:p>
          <a:p>
            <a:pPr>
              <a:buFont typeface="Arial" pitchFamily="34" charset="0"/>
              <a:buChar char="•"/>
            </a:pPr>
            <a:r>
              <a:rPr lang="en-AU">
                <a:cs typeface="ヒラギノ角ゴ Pro W3"/>
              </a:rPr>
              <a:t>Evaluation</a:t>
            </a:r>
          </a:p>
        </p:txBody>
      </p:sp>
      <p:sp>
        <p:nvSpPr>
          <p:cNvPr id="7" name="TextBox 6"/>
          <p:cNvSpPr txBox="1"/>
          <p:nvPr/>
        </p:nvSpPr>
        <p:spPr>
          <a:xfrm>
            <a:off x="0" y="519113"/>
            <a:ext cx="7929563"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AURAL HEALTH PROGRAM </a:t>
            </a:r>
            <a:endPar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19464" name="WordArt 5"/>
          <p:cNvSpPr>
            <a:spLocks noChangeArrowheads="1" noChangeShapeType="1" noTextEdit="1"/>
          </p:cNvSpPr>
          <p:nvPr/>
        </p:nvSpPr>
        <p:spPr bwMode="auto">
          <a:xfrm>
            <a:off x="3859213" y="8734425"/>
            <a:ext cx="4643437"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unrisepptfiles2"/>
          <p:cNvPicPr>
            <a:picLocks noChangeAspect="1" noChangeArrowheads="1"/>
          </p:cNvPicPr>
          <p:nvPr/>
        </p:nvPicPr>
        <p:blipFill>
          <a:blip r:embed="rId3"/>
          <a:srcRect/>
          <a:stretch>
            <a:fillRect/>
          </a:stretch>
        </p:blipFill>
        <p:spPr bwMode="auto">
          <a:xfrm>
            <a:off x="-152400" y="-128588"/>
            <a:ext cx="13157200" cy="9882188"/>
          </a:xfrm>
          <a:prstGeom prst="rect">
            <a:avLst/>
          </a:prstGeom>
          <a:noFill/>
          <a:ln w="9525">
            <a:noFill/>
            <a:miter lim="800000"/>
            <a:headEnd/>
            <a:tailEnd/>
          </a:ln>
        </p:spPr>
      </p:pic>
      <p:sp>
        <p:nvSpPr>
          <p:cNvPr id="52227"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0484"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marL="857250" indent="-800100">
              <a:lnSpc>
                <a:spcPct val="120000"/>
              </a:lnSpc>
            </a:pPr>
            <a:endParaRPr lang="en-AU" sz="2800">
              <a:solidFill>
                <a:schemeClr val="tx1"/>
              </a:solidFill>
              <a:latin typeface="Verdana" pitchFamily="34" charset="0"/>
              <a:cs typeface="ヒラギノ角ゴ Pro W3"/>
              <a:sym typeface="Verdana" pitchFamily="34" charset="0"/>
            </a:endParaRPr>
          </a:p>
        </p:txBody>
      </p:sp>
      <p:pic>
        <p:nvPicPr>
          <p:cNvPr id="20485"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6" name="TextBox 5"/>
          <p:cNvSpPr txBox="1"/>
          <p:nvPr/>
        </p:nvSpPr>
        <p:spPr>
          <a:xfrm>
            <a:off x="501650" y="376238"/>
            <a:ext cx="6643688"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EARLY START PROJECT</a:t>
            </a:r>
            <a:endPar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20487" name="TextBox 6"/>
          <p:cNvSpPr txBox="1">
            <a:spLocks noChangeArrowheads="1"/>
          </p:cNvSpPr>
          <p:nvPr/>
        </p:nvSpPr>
        <p:spPr bwMode="auto">
          <a:xfrm>
            <a:off x="573088" y="2233613"/>
            <a:ext cx="12431712" cy="6248400"/>
          </a:xfrm>
          <a:prstGeom prst="rect">
            <a:avLst/>
          </a:prstGeom>
          <a:noFill/>
          <a:ln w="9525">
            <a:noFill/>
            <a:miter lim="800000"/>
            <a:headEnd/>
            <a:tailEnd/>
          </a:ln>
        </p:spPr>
        <p:txBody>
          <a:bodyPr>
            <a:spAutoFit/>
          </a:bodyPr>
          <a:lstStyle/>
          <a:p>
            <a:r>
              <a:rPr lang="en-AU">
                <a:cs typeface="ヒラギノ角ゴ Pro W3"/>
              </a:rPr>
              <a:t>Ian Thorpe’s Fountain for Youth </a:t>
            </a:r>
          </a:p>
          <a:p>
            <a:r>
              <a:rPr lang="en-AU">
                <a:cs typeface="ヒラギノ角ゴ Pro W3"/>
              </a:rPr>
              <a:t>– Literacy Empowerment Project</a:t>
            </a:r>
          </a:p>
          <a:p>
            <a:pPr>
              <a:buFont typeface="Arial" pitchFamily="34" charset="0"/>
              <a:buChar char="•"/>
            </a:pPr>
            <a:endParaRPr lang="en-AU">
              <a:cs typeface="ヒラギノ角ゴ Pro W3"/>
            </a:endParaRPr>
          </a:p>
          <a:p>
            <a:pPr>
              <a:buFont typeface="Arial" pitchFamily="34" charset="0"/>
              <a:buChar char="•"/>
            </a:pPr>
            <a:r>
              <a:rPr lang="en-AU">
                <a:cs typeface="ヒラギノ角ゴ Pro W3"/>
              </a:rPr>
              <a:t>Early Start Project – October 2005</a:t>
            </a:r>
          </a:p>
          <a:p>
            <a:pPr>
              <a:buFont typeface="Arial" pitchFamily="34" charset="0"/>
              <a:buChar char="•"/>
            </a:pPr>
            <a:r>
              <a:rPr lang="en-AU">
                <a:cs typeface="ヒラギノ角ゴ Pro W3"/>
              </a:rPr>
              <a:t>Literacy, books and toys, community engagement</a:t>
            </a:r>
          </a:p>
          <a:p>
            <a:pPr>
              <a:buFont typeface="Arial" pitchFamily="34" charset="0"/>
              <a:buChar char="•"/>
            </a:pPr>
            <a:r>
              <a:rPr lang="en-AU">
                <a:cs typeface="ヒラギノ角ゴ Pro W3"/>
              </a:rPr>
              <a:t>Women’s Centres</a:t>
            </a:r>
          </a:p>
          <a:p>
            <a:pPr>
              <a:buFont typeface="Arial" pitchFamily="34" charset="0"/>
              <a:buChar char="•"/>
            </a:pPr>
            <a:r>
              <a:rPr lang="en-AU">
                <a:cs typeface="ヒラギノ角ゴ Pro W3"/>
              </a:rPr>
              <a:t>Health focus</a:t>
            </a:r>
          </a:p>
          <a:p>
            <a:pPr>
              <a:buFont typeface="Arial" pitchFamily="34" charset="0"/>
              <a:buChar char="•"/>
            </a:pPr>
            <a:r>
              <a:rPr lang="en-AU">
                <a:cs typeface="ヒラギノ角ゴ Pro W3"/>
              </a:rPr>
              <a:t>Coordinator,  position requirements</a:t>
            </a:r>
          </a:p>
          <a:p>
            <a:pPr>
              <a:buFont typeface="Arial" pitchFamily="34" charset="0"/>
              <a:buChar char="•"/>
            </a:pPr>
            <a:r>
              <a:rPr lang="en-AU">
                <a:cs typeface="ヒラギノ角ゴ Pro W3"/>
              </a:rPr>
              <a:t>CBW, 3 communities (top road)</a:t>
            </a:r>
          </a:p>
          <a:p>
            <a:pPr>
              <a:buFont typeface="Arial" pitchFamily="34" charset="0"/>
              <a:buChar char="•"/>
            </a:pPr>
            <a:r>
              <a:rPr lang="en-AU">
                <a:cs typeface="ヒラギノ角ゴ Pro W3"/>
              </a:rPr>
              <a:t>Child minding service – book and toy monitors</a:t>
            </a:r>
          </a:p>
        </p:txBody>
      </p:sp>
      <p:sp>
        <p:nvSpPr>
          <p:cNvPr id="20488" name="WordArt 5"/>
          <p:cNvSpPr>
            <a:spLocks noChangeArrowheads="1" noChangeShapeType="1" noTextEdit="1"/>
          </p:cNvSpPr>
          <p:nvPr/>
        </p:nvSpPr>
        <p:spPr bwMode="auto">
          <a:xfrm>
            <a:off x="3930650"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unrisepptfiles2"/>
          <p:cNvPicPr>
            <a:picLocks noChangeAspect="1" noChangeArrowheads="1"/>
          </p:cNvPicPr>
          <p:nvPr/>
        </p:nvPicPr>
        <p:blipFill>
          <a:blip r:embed="rId3"/>
          <a:srcRect/>
          <a:stretch>
            <a:fillRect/>
          </a:stretch>
        </p:blipFill>
        <p:spPr bwMode="auto">
          <a:xfrm>
            <a:off x="-50800" y="-52388"/>
            <a:ext cx="13157200" cy="9882188"/>
          </a:xfrm>
          <a:prstGeom prst="rect">
            <a:avLst/>
          </a:prstGeom>
          <a:noFill/>
          <a:ln w="9525">
            <a:noFill/>
            <a:miter lim="800000"/>
            <a:headEnd/>
            <a:tailEnd/>
          </a:ln>
        </p:spPr>
      </p:pic>
      <p:sp>
        <p:nvSpPr>
          <p:cNvPr id="41987"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1508"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marL="857250" indent="-800100">
              <a:buFontTx/>
              <a:buChar char="•"/>
            </a:pPr>
            <a:endParaRPr lang="en-US" sz="2800" b="1">
              <a:solidFill>
                <a:schemeClr val="tx1"/>
              </a:solidFill>
              <a:latin typeface="Arial" pitchFamily="34" charset="0"/>
              <a:cs typeface="ヒラギノ角ゴ Pro W3"/>
            </a:endParaRPr>
          </a:p>
          <a:p>
            <a:pPr marL="857250" indent="-800100">
              <a:buFontTx/>
              <a:buChar char="•"/>
            </a:pPr>
            <a:endParaRPr lang="en-US" sz="2800" b="1">
              <a:solidFill>
                <a:schemeClr val="tx1"/>
              </a:solidFill>
              <a:latin typeface="Arial" pitchFamily="34" charset="0"/>
              <a:cs typeface="ヒラギノ角ゴ Pro W3"/>
            </a:endParaRPr>
          </a:p>
          <a:p>
            <a:pPr marL="857250" indent="-800100"/>
            <a:endParaRPr lang="en-US" sz="2400" b="1">
              <a:solidFill>
                <a:schemeClr val="tx1"/>
              </a:solidFill>
              <a:latin typeface="Arial" pitchFamily="34" charset="0"/>
              <a:cs typeface="ヒラギノ角ゴ Pro W3"/>
            </a:endParaRPr>
          </a:p>
          <a:p>
            <a:pPr marL="857250" indent="-800100">
              <a:lnSpc>
                <a:spcPct val="120000"/>
              </a:lnSpc>
            </a:pPr>
            <a:endParaRPr lang="en-US" sz="2200">
              <a:solidFill>
                <a:schemeClr val="tx1"/>
              </a:solidFill>
              <a:latin typeface="Verdana" pitchFamily="34" charset="0"/>
              <a:cs typeface="ヒラギノ角ゴ Pro W3"/>
              <a:sym typeface="Verdana" pitchFamily="34" charset="0"/>
            </a:endParaRPr>
          </a:p>
        </p:txBody>
      </p:sp>
      <p:pic>
        <p:nvPicPr>
          <p:cNvPr id="21509"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6" name="TextBox 5"/>
          <p:cNvSpPr txBox="1"/>
          <p:nvPr/>
        </p:nvSpPr>
        <p:spPr>
          <a:xfrm>
            <a:off x="358775" y="376238"/>
            <a:ext cx="7431088" cy="132397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NTER – the INTERVENTION</a:t>
            </a:r>
          </a:p>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July 2007</a:t>
            </a:r>
            <a:endPar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21511" name="TextBox 6"/>
          <p:cNvSpPr txBox="1">
            <a:spLocks noChangeArrowheads="1"/>
          </p:cNvSpPr>
          <p:nvPr/>
        </p:nvSpPr>
        <p:spPr bwMode="auto">
          <a:xfrm>
            <a:off x="715963" y="2233613"/>
            <a:ext cx="10215562" cy="5016500"/>
          </a:xfrm>
          <a:prstGeom prst="rect">
            <a:avLst/>
          </a:prstGeom>
          <a:noFill/>
          <a:ln w="9525">
            <a:noFill/>
            <a:miter lim="800000"/>
            <a:headEnd/>
            <a:tailEnd/>
          </a:ln>
        </p:spPr>
        <p:txBody>
          <a:bodyPr>
            <a:spAutoFit/>
          </a:bodyPr>
          <a:lstStyle/>
          <a:p>
            <a:r>
              <a:rPr lang="en-AU" b="1">
                <a:cs typeface="ヒラギノ角ゴ Pro W3"/>
              </a:rPr>
              <a:t>Disclaimer</a:t>
            </a:r>
          </a:p>
          <a:p>
            <a:endParaRPr lang="en-AU">
              <a:cs typeface="ヒラギノ角ゴ Pro W3"/>
            </a:endParaRPr>
          </a:p>
          <a:p>
            <a:r>
              <a:rPr lang="en-AU" b="1">
                <a:cs typeface="ヒラギノ角ゴ Pro W3"/>
              </a:rPr>
              <a:t>Phase 1</a:t>
            </a:r>
          </a:p>
          <a:p>
            <a:pPr>
              <a:buFont typeface="Arial" pitchFamily="34" charset="0"/>
              <a:buChar char="•"/>
            </a:pPr>
            <a:r>
              <a:rPr lang="en-AU">
                <a:cs typeface="ヒラギノ角ゴ Pro W3"/>
              </a:rPr>
              <a:t>Child Health Checks</a:t>
            </a:r>
          </a:p>
          <a:p>
            <a:pPr>
              <a:buFont typeface="Arial" pitchFamily="34" charset="0"/>
              <a:buChar char="•"/>
            </a:pPr>
            <a:r>
              <a:rPr lang="en-AU">
                <a:cs typeface="ヒラギノ角ゴ Pro W3"/>
              </a:rPr>
              <a:t>In house </a:t>
            </a:r>
          </a:p>
          <a:p>
            <a:pPr>
              <a:buFont typeface="Arial" pitchFamily="34" charset="0"/>
              <a:buChar char="•"/>
            </a:pPr>
            <a:r>
              <a:rPr lang="en-AU">
                <a:cs typeface="ヒラギノ角ゴ Pro W3"/>
              </a:rPr>
              <a:t>Ear examinations / accuracy</a:t>
            </a:r>
          </a:p>
          <a:p>
            <a:pPr>
              <a:buFont typeface="Arial" pitchFamily="34" charset="0"/>
              <a:buChar char="•"/>
            </a:pPr>
            <a:r>
              <a:rPr lang="en-AU">
                <a:cs typeface="ヒラギノ角ゴ Pro W3"/>
              </a:rPr>
              <a:t>Prevalence – AIHW</a:t>
            </a:r>
          </a:p>
          <a:p>
            <a:pPr>
              <a:buFont typeface="Arial" pitchFamily="34" charset="0"/>
              <a:buChar char="•"/>
            </a:pPr>
            <a:r>
              <a:rPr lang="en-AU">
                <a:cs typeface="ヒラギノ角ゴ Pro W3"/>
              </a:rPr>
              <a:t>Use of data</a:t>
            </a:r>
          </a:p>
        </p:txBody>
      </p:sp>
      <p:sp>
        <p:nvSpPr>
          <p:cNvPr id="21512" name="WordArt 5"/>
          <p:cNvSpPr>
            <a:spLocks noChangeArrowheads="1" noChangeShapeType="1" noTextEdit="1"/>
          </p:cNvSpPr>
          <p:nvPr/>
        </p:nvSpPr>
        <p:spPr bwMode="auto">
          <a:xfrm>
            <a:off x="4073525"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unrisepptfiles2"/>
          <p:cNvPicPr>
            <a:picLocks noChangeAspect="1" noChangeArrowheads="1"/>
          </p:cNvPicPr>
          <p:nvPr/>
        </p:nvPicPr>
        <p:blipFill>
          <a:blip r:embed="rId3"/>
          <a:srcRect/>
          <a:stretch>
            <a:fillRect/>
          </a:stretch>
        </p:blipFill>
        <p:spPr bwMode="auto">
          <a:xfrm>
            <a:off x="0" y="-128588"/>
            <a:ext cx="13157200" cy="9882188"/>
          </a:xfrm>
          <a:prstGeom prst="rect">
            <a:avLst/>
          </a:prstGeom>
          <a:noFill/>
          <a:ln w="9525">
            <a:noFill/>
            <a:miter lim="800000"/>
            <a:headEnd/>
            <a:tailEnd/>
          </a:ln>
        </p:spPr>
      </p:pic>
      <p:sp>
        <p:nvSpPr>
          <p:cNvPr id="50179"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2532"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marL="914400" indent="-914400">
              <a:buFontTx/>
              <a:buChar char="•"/>
            </a:pPr>
            <a:endParaRPr lang="en-AU" sz="2800" b="1">
              <a:solidFill>
                <a:schemeClr val="tx1"/>
              </a:solidFill>
              <a:cs typeface="ヒラギノ角ゴ Pro W3"/>
            </a:endParaRPr>
          </a:p>
        </p:txBody>
      </p:sp>
      <p:pic>
        <p:nvPicPr>
          <p:cNvPr id="22533"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6" name="TextBox 5"/>
          <p:cNvSpPr txBox="1"/>
          <p:nvPr/>
        </p:nvSpPr>
        <p:spPr>
          <a:xfrm>
            <a:off x="0" y="376238"/>
            <a:ext cx="7145338"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NTER –  PHASE 2 </a:t>
            </a:r>
            <a:endPar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endParaRPr>
          </a:p>
        </p:txBody>
      </p:sp>
      <p:sp>
        <p:nvSpPr>
          <p:cNvPr id="22535" name="TextBox 6"/>
          <p:cNvSpPr txBox="1">
            <a:spLocks noChangeArrowheads="1"/>
          </p:cNvSpPr>
          <p:nvPr/>
        </p:nvSpPr>
        <p:spPr bwMode="auto">
          <a:xfrm>
            <a:off x="930275" y="2233613"/>
            <a:ext cx="10574338" cy="5632450"/>
          </a:xfrm>
          <a:prstGeom prst="rect">
            <a:avLst/>
          </a:prstGeom>
          <a:noFill/>
          <a:ln w="9525">
            <a:noFill/>
            <a:miter lim="800000"/>
            <a:headEnd/>
            <a:tailEnd/>
          </a:ln>
        </p:spPr>
        <p:txBody>
          <a:bodyPr>
            <a:spAutoFit/>
          </a:bodyPr>
          <a:lstStyle/>
          <a:p>
            <a:r>
              <a:rPr lang="en-AU" b="1">
                <a:cs typeface="ヒラギノ角ゴ Pro W3"/>
              </a:rPr>
              <a:t>Follow up</a:t>
            </a:r>
          </a:p>
          <a:p>
            <a:endParaRPr lang="en-AU">
              <a:cs typeface="ヒラギノ角ゴ Pro W3"/>
            </a:endParaRPr>
          </a:p>
          <a:p>
            <a:pPr>
              <a:buFont typeface="Arial" pitchFamily="34" charset="0"/>
              <a:buChar char="•"/>
            </a:pPr>
            <a:r>
              <a:rPr lang="en-AU">
                <a:cs typeface="ヒラギノ角ゴ Pro W3"/>
              </a:rPr>
              <a:t>Sunrise Follow-up system (in house)</a:t>
            </a:r>
          </a:p>
          <a:p>
            <a:pPr>
              <a:buFont typeface="Arial" pitchFamily="34" charset="0"/>
              <a:buChar char="•"/>
            </a:pPr>
            <a:r>
              <a:rPr lang="en-AU">
                <a:cs typeface="ヒラギノ角ゴ Pro W3"/>
              </a:rPr>
              <a:t>Reviews, referrals</a:t>
            </a:r>
          </a:p>
          <a:p>
            <a:pPr>
              <a:buFont typeface="Arial" pitchFamily="34" charset="0"/>
              <a:buChar char="•"/>
            </a:pPr>
            <a:r>
              <a:rPr lang="en-AU">
                <a:cs typeface="ヒラギノ角ゴ Pro W3"/>
              </a:rPr>
              <a:t>The Government review process</a:t>
            </a:r>
          </a:p>
          <a:p>
            <a:pPr>
              <a:buFont typeface="Arial" pitchFamily="34" charset="0"/>
              <a:buChar char="•"/>
            </a:pPr>
            <a:r>
              <a:rPr lang="en-AU">
                <a:cs typeface="ヒラギノ角ゴ Pro W3"/>
              </a:rPr>
              <a:t>Audiology, hearing hats</a:t>
            </a:r>
          </a:p>
          <a:p>
            <a:pPr>
              <a:buFont typeface="Arial" pitchFamily="34" charset="0"/>
              <a:buChar char="•"/>
            </a:pPr>
            <a:r>
              <a:rPr lang="en-AU">
                <a:cs typeface="ヒラギノ角ゴ Pro W3"/>
              </a:rPr>
              <a:t>School programs</a:t>
            </a:r>
          </a:p>
          <a:p>
            <a:pPr>
              <a:buFont typeface="Arial" pitchFamily="34" charset="0"/>
              <a:buChar char="•"/>
            </a:pPr>
            <a:r>
              <a:rPr lang="en-AU">
                <a:cs typeface="ヒラギノ角ゴ Pro W3"/>
              </a:rPr>
              <a:t>Effect on Aural Health Program</a:t>
            </a:r>
          </a:p>
          <a:p>
            <a:pPr algn="ctr"/>
            <a:endParaRPr lang="en-AU">
              <a:cs typeface="ヒラギノ角ゴ Pro W3"/>
            </a:endParaRPr>
          </a:p>
        </p:txBody>
      </p:sp>
      <p:sp>
        <p:nvSpPr>
          <p:cNvPr id="22536" name="WordArt 5"/>
          <p:cNvSpPr>
            <a:spLocks noChangeArrowheads="1" noChangeShapeType="1" noTextEdit="1"/>
          </p:cNvSpPr>
          <p:nvPr/>
        </p:nvSpPr>
        <p:spPr bwMode="auto">
          <a:xfrm>
            <a:off x="4359275" y="8662988"/>
            <a:ext cx="4643438"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unrisepptfiles2"/>
          <p:cNvPicPr>
            <a:picLocks noChangeAspect="1" noChangeArrowheads="1"/>
          </p:cNvPicPr>
          <p:nvPr/>
        </p:nvPicPr>
        <p:blipFill>
          <a:blip r:embed="rId3"/>
          <a:srcRect/>
          <a:stretch>
            <a:fillRect/>
          </a:stretch>
        </p:blipFill>
        <p:spPr bwMode="auto">
          <a:xfrm>
            <a:off x="0" y="0"/>
            <a:ext cx="13157200" cy="9882188"/>
          </a:xfrm>
          <a:prstGeom prst="rect">
            <a:avLst/>
          </a:prstGeom>
          <a:noFill/>
          <a:ln w="9525">
            <a:noFill/>
            <a:miter lim="800000"/>
            <a:headEnd/>
            <a:tailEnd/>
          </a:ln>
        </p:spPr>
      </p:pic>
      <p:sp>
        <p:nvSpPr>
          <p:cNvPr id="54275" name="Rectangle 3"/>
          <p:cNvSpPr>
            <a:spLocks/>
          </p:cNvSpPr>
          <p:nvPr/>
        </p:nvSpPr>
        <p:spPr bwMode="auto">
          <a:xfrm>
            <a:off x="889000" y="495300"/>
            <a:ext cx="8610600" cy="673100"/>
          </a:xfrm>
          <a:prstGeom prst="rect">
            <a:avLst/>
          </a:prstGeom>
          <a:noFill/>
          <a:ln w="12700">
            <a:noFill/>
            <a:miter lim="800000"/>
            <a:headEnd/>
            <a:tailEnd/>
          </a:ln>
        </p:spPr>
        <p:txBody>
          <a:bodyPr lIns="0" tIns="0" rIns="0" bIns="0" anchor="ctr"/>
          <a:lstStyle/>
          <a:p>
            <a:pPr>
              <a:defRPr/>
            </a:pPr>
            <a:endParaRPr lang="en-AU" b="1">
              <a:solidFill>
                <a:schemeClr val="tx2"/>
              </a:solidFill>
              <a:effectLst>
                <a:outerShdw blurRad="38100" dist="38100" dir="2700000" algn="tl">
                  <a:srgbClr val="C0C0C0"/>
                </a:outerShdw>
              </a:effectLst>
              <a:latin typeface="GillSans" pitchFamily="64" charset="0"/>
              <a:ea typeface="ヒラギノ角ゴ Pro W3" pitchFamily="64" charset="-128"/>
              <a:cs typeface="+mn-cs"/>
              <a:sym typeface="GillSans" pitchFamily="64" charset="0"/>
            </a:endParaRPr>
          </a:p>
        </p:txBody>
      </p:sp>
      <p:sp>
        <p:nvSpPr>
          <p:cNvPr id="23556" name="Rectangle 4"/>
          <p:cNvSpPr>
            <a:spLocks/>
          </p:cNvSpPr>
          <p:nvPr/>
        </p:nvSpPr>
        <p:spPr bwMode="auto">
          <a:xfrm>
            <a:off x="889000" y="2387600"/>
            <a:ext cx="11099800" cy="4953000"/>
          </a:xfrm>
          <a:prstGeom prst="rect">
            <a:avLst/>
          </a:prstGeom>
          <a:noFill/>
          <a:ln w="12700">
            <a:noFill/>
            <a:miter lim="800000"/>
            <a:headEnd/>
            <a:tailEnd/>
          </a:ln>
        </p:spPr>
        <p:txBody>
          <a:bodyPr lIns="0" tIns="0" rIns="0" bIns="0" anchor="ctr"/>
          <a:lstStyle/>
          <a:p>
            <a:pPr marL="914400" indent="-857250">
              <a:lnSpc>
                <a:spcPct val="120000"/>
              </a:lnSpc>
            </a:pPr>
            <a:endParaRPr lang="en-AU" sz="2800" b="1">
              <a:solidFill>
                <a:schemeClr val="tx1"/>
              </a:solidFill>
              <a:latin typeface="Arial" pitchFamily="34" charset="0"/>
              <a:cs typeface="ヒラギノ角ゴ Pro W3"/>
              <a:sym typeface="Verdana" pitchFamily="34" charset="0"/>
            </a:endParaRPr>
          </a:p>
        </p:txBody>
      </p:sp>
      <p:pic>
        <p:nvPicPr>
          <p:cNvPr id="23557" name="Picture 5"/>
          <p:cNvPicPr>
            <a:picLocks noChangeAspect="1" noChangeArrowheads="1"/>
          </p:cNvPicPr>
          <p:nvPr/>
        </p:nvPicPr>
        <p:blipFill>
          <a:blip r:embed="rId4"/>
          <a:srcRect/>
          <a:stretch>
            <a:fillRect/>
          </a:stretch>
        </p:blipFill>
        <p:spPr bwMode="auto">
          <a:xfrm>
            <a:off x="10304463" y="8477250"/>
            <a:ext cx="2268537" cy="1123950"/>
          </a:xfrm>
          <a:prstGeom prst="rect">
            <a:avLst/>
          </a:prstGeom>
          <a:noFill/>
          <a:ln w="12700">
            <a:noFill/>
            <a:miter lim="800000"/>
            <a:headEnd/>
            <a:tailEnd/>
          </a:ln>
        </p:spPr>
      </p:pic>
      <p:sp>
        <p:nvSpPr>
          <p:cNvPr id="6" name="TextBox 5"/>
          <p:cNvSpPr txBox="1"/>
          <p:nvPr/>
        </p:nvSpPr>
        <p:spPr>
          <a:xfrm>
            <a:off x="644525" y="519113"/>
            <a:ext cx="8715375"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PHASE 3 – EHSDI</a:t>
            </a:r>
          </a:p>
        </p:txBody>
      </p:sp>
      <p:sp>
        <p:nvSpPr>
          <p:cNvPr id="23559" name="TextBox 6"/>
          <p:cNvSpPr txBox="1">
            <a:spLocks noChangeArrowheads="1"/>
          </p:cNvSpPr>
          <p:nvPr/>
        </p:nvSpPr>
        <p:spPr bwMode="auto">
          <a:xfrm>
            <a:off x="930275" y="2376488"/>
            <a:ext cx="11144250" cy="3786187"/>
          </a:xfrm>
          <a:prstGeom prst="rect">
            <a:avLst/>
          </a:prstGeom>
          <a:noFill/>
          <a:ln w="9525">
            <a:noFill/>
            <a:miter lim="800000"/>
            <a:headEnd/>
            <a:tailEnd/>
          </a:ln>
        </p:spPr>
        <p:txBody>
          <a:bodyPr>
            <a:spAutoFit/>
          </a:bodyPr>
          <a:lstStyle/>
          <a:p>
            <a:pPr>
              <a:buFont typeface="Arial" pitchFamily="34" charset="0"/>
              <a:buChar char="•"/>
            </a:pPr>
            <a:r>
              <a:rPr lang="en-AU">
                <a:cs typeface="ヒラギノ角ゴ Pro W3"/>
              </a:rPr>
              <a:t>Expanded Aural Health Program</a:t>
            </a:r>
          </a:p>
          <a:p>
            <a:pPr>
              <a:buFont typeface="Arial" pitchFamily="34" charset="0"/>
              <a:buChar char="•"/>
            </a:pPr>
            <a:r>
              <a:rPr lang="en-AU">
                <a:cs typeface="ヒラギノ角ゴ Pro W3"/>
              </a:rPr>
              <a:t>To incorporate Early Start</a:t>
            </a:r>
          </a:p>
          <a:p>
            <a:pPr marL="0" lvl="1">
              <a:buFont typeface="Arial" pitchFamily="34" charset="0"/>
              <a:buChar char="•"/>
            </a:pPr>
            <a:r>
              <a:rPr lang="en-AU">
                <a:cs typeface="ヒラギノ角ゴ Pro W3"/>
              </a:rPr>
              <a:t>From September 2008</a:t>
            </a:r>
          </a:p>
          <a:p>
            <a:pPr>
              <a:buFont typeface="Arial" pitchFamily="34" charset="0"/>
              <a:buChar char="•"/>
            </a:pPr>
            <a:endParaRPr lang="en-AU">
              <a:cs typeface="ヒラギノ角ゴ Pro W3"/>
            </a:endParaRPr>
          </a:p>
          <a:p>
            <a:pPr>
              <a:buFont typeface="Arial" pitchFamily="34" charset="0"/>
              <a:buChar char="•"/>
            </a:pPr>
            <a:r>
              <a:rPr lang="en-AU">
                <a:cs typeface="ヒラギノ角ゴ Pro W3"/>
              </a:rPr>
              <a:t>Public health approach – prevention of disability</a:t>
            </a:r>
          </a:p>
          <a:p>
            <a:pPr algn="ctr"/>
            <a:endParaRPr lang="en-AU">
              <a:cs typeface="ヒラギノ角ゴ Pro W3"/>
            </a:endParaRPr>
          </a:p>
        </p:txBody>
      </p:sp>
      <p:sp>
        <p:nvSpPr>
          <p:cNvPr id="23560" name="WordArt 5"/>
          <p:cNvSpPr>
            <a:spLocks noChangeArrowheads="1" noChangeShapeType="1" noTextEdit="1"/>
          </p:cNvSpPr>
          <p:nvPr/>
        </p:nvSpPr>
        <p:spPr bwMode="auto">
          <a:xfrm>
            <a:off x="4144963" y="8805863"/>
            <a:ext cx="4643437" cy="571500"/>
          </a:xfrm>
          <a:prstGeom prst="rect">
            <a:avLst/>
          </a:prstGeom>
        </p:spPr>
        <p:txBody>
          <a:bodyPr wrap="none" fromWordArt="1">
            <a:prstTxWarp prst="textPlain">
              <a:avLst>
                <a:gd name="adj" fmla="val 50000"/>
              </a:avLst>
            </a:prstTxWarp>
          </a:bodyPr>
          <a:lstStyle/>
          <a:p>
            <a:pPr algn="ctr"/>
            <a:r>
              <a:rPr lang="en-AU" sz="3600" i="1" kern="10">
                <a:ln w="9525">
                  <a:solidFill>
                    <a:srgbClr val="974706"/>
                  </a:solidFill>
                  <a:round/>
                  <a:headEnd/>
                  <a:tailEnd/>
                </a:ln>
                <a:solidFill>
                  <a:srgbClr val="FFC000"/>
                </a:solidFill>
                <a:effectLst>
                  <a:outerShdw dist="35921" dir="2700000" algn="ctr" rotWithShape="0">
                    <a:srgbClr val="808080">
                      <a:alpha val="79999"/>
                    </a:srgbClr>
                  </a:outerShdw>
                </a:effectLst>
                <a:latin typeface="Arial Black"/>
              </a:rPr>
              <a:t>www.sunrise.org.au</a:t>
            </a:r>
          </a:p>
        </p:txBody>
      </p:sp>
      <p:sp>
        <p:nvSpPr>
          <p:cNvPr id="9" name="TextBox 8"/>
          <p:cNvSpPr txBox="1"/>
          <p:nvPr/>
        </p:nvSpPr>
        <p:spPr>
          <a:xfrm>
            <a:off x="715963" y="1590675"/>
            <a:ext cx="12288837" cy="708025"/>
          </a:xfrm>
          <a:prstGeom prst="rect">
            <a:avLst/>
          </a:prstGeom>
          <a:noFill/>
        </p:spPr>
        <p:txBody>
          <a:bodyPr>
            <a:spAutoFit/>
          </a:bodyPr>
          <a:lstStyle/>
          <a:p>
            <a:pPr algn="ctr">
              <a:defRPr/>
            </a:pPr>
            <a:r>
              <a:rPr lang="en-AU" b="1" dirty="0">
                <a:solidFill>
                  <a:schemeClr val="accent3">
                    <a:lumMod val="75000"/>
                  </a:schemeClr>
                </a:solidFill>
                <a:effectLst>
                  <a:outerShdw blurRad="38100" dist="38100" dir="2700000" algn="tl">
                    <a:srgbClr val="000000">
                      <a:alpha val="43137"/>
                    </a:srgbClr>
                  </a:outerShdw>
                </a:effectLst>
                <a:latin typeface="GillSans" pitchFamily="64" charset="0"/>
                <a:ea typeface="ヒラギノ角ゴ Pro W3" pitchFamily="64" charset="-128"/>
                <a:cs typeface="+mn-cs"/>
                <a:sym typeface="GillSans" pitchFamily="64" charset="0"/>
              </a:rPr>
              <a:t>Enhanced Health Service Delivery Initiative</a:t>
            </a:r>
            <a:endParaRPr lang="en-AU" dirty="0">
              <a:latin typeface="GillSans" pitchFamily="64" charset="0"/>
              <a:ea typeface="ヒラギノ角ゴ Pro W3" pitchFamily="64" charset="-128"/>
              <a:cs typeface="+mn-cs"/>
              <a:sym typeface="GillSans" pitchFamily="6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ta Slides_Map">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he Sunrise Story">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he Sunrise Stor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Sans"/>
        <a:ea typeface="ヒラギノ角ゴ Pro W3"/>
        <a:cs typeface=""/>
      </a:majorFont>
      <a:minorFont>
        <a:latin typeface="Gill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Sans" pitchFamily="64" charset="0"/>
            <a:ea typeface="ヒラギノ角ゴ Pro W3" pitchFamily="64" charset="-128"/>
            <a:sym typeface="GillSans" pitchFamily="64"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Data Slides_Map</Template>
  <TotalTime>18246</TotalTime>
  <Pages>0</Pages>
  <Words>1750</Words>
  <Characters>0</Characters>
  <PresentationFormat>Custom</PresentationFormat>
  <Lines>0</Lines>
  <Paragraphs>349</Paragraphs>
  <Slides>16</Slides>
  <Notes>16</Notes>
  <HiddenSlides>0</HiddenSlides>
  <MMClips>0</MMClips>
  <ScaleCrop>false</ScaleCrop>
  <HeadingPairs>
    <vt:vector size="8" baseType="variant">
      <vt:variant>
        <vt:lpstr>Fonts Used</vt:lpstr>
      </vt:variant>
      <vt:variant>
        <vt:i4>6</vt:i4>
      </vt:variant>
      <vt:variant>
        <vt:lpstr>Theme</vt:lpstr>
      </vt:variant>
      <vt:variant>
        <vt:i4>15</vt:i4>
      </vt:variant>
      <vt:variant>
        <vt:lpstr>Slide Titles</vt:lpstr>
      </vt:variant>
      <vt:variant>
        <vt:i4>16</vt:i4>
      </vt:variant>
      <vt:variant>
        <vt:lpstr>Custom Shows</vt:lpstr>
      </vt:variant>
      <vt:variant>
        <vt:i4>1</vt:i4>
      </vt:variant>
    </vt:vector>
  </HeadingPairs>
  <TitlesOfParts>
    <vt:vector size="38" baseType="lpstr">
      <vt:lpstr>GillSans</vt:lpstr>
      <vt:lpstr>ヒラギノ角ゴ Pro W3</vt:lpstr>
      <vt:lpstr>Arial</vt:lpstr>
      <vt:lpstr>Calibri</vt:lpstr>
      <vt:lpstr>Verdana</vt:lpstr>
      <vt:lpstr>Courier New</vt:lpstr>
      <vt:lpstr>Data Slides_Map</vt:lpstr>
      <vt:lpstr>Custom Design</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McConnel</dc:creator>
  <cp:lastModifiedBy>McConnel</cp:lastModifiedBy>
  <cp:revision>505</cp:revision>
  <dcterms:created xsi:type="dcterms:W3CDTF">2009-03-30T12:57:25Z</dcterms:created>
  <dcterms:modified xsi:type="dcterms:W3CDTF">2009-05-05T02:19:45Z</dcterms:modified>
</cp:coreProperties>
</file>